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256" r:id="rId2"/>
    <p:sldId id="579" r:id="rId3"/>
    <p:sldId id="597" r:id="rId4"/>
    <p:sldId id="587" r:id="rId5"/>
    <p:sldId id="588" r:id="rId6"/>
    <p:sldId id="589" r:id="rId7"/>
    <p:sldId id="598" r:id="rId8"/>
    <p:sldId id="599" r:id="rId9"/>
    <p:sldId id="601" r:id="rId10"/>
    <p:sldId id="602" r:id="rId11"/>
    <p:sldId id="603" r:id="rId12"/>
    <p:sldId id="604" r:id="rId13"/>
    <p:sldId id="605" r:id="rId14"/>
    <p:sldId id="606" r:id="rId15"/>
    <p:sldId id="607" r:id="rId16"/>
    <p:sldId id="608" r:id="rId17"/>
    <p:sldId id="609" r:id="rId18"/>
    <p:sldId id="628" r:id="rId19"/>
    <p:sldId id="629" r:id="rId20"/>
    <p:sldId id="630" r:id="rId21"/>
    <p:sldId id="631" r:id="rId22"/>
    <p:sldId id="632" r:id="rId23"/>
    <p:sldId id="633" r:id="rId24"/>
    <p:sldId id="595" r:id="rId25"/>
    <p:sldId id="571" r:id="rId26"/>
    <p:sldId id="576" r:id="rId27"/>
    <p:sldId id="577" r:id="rId28"/>
    <p:sldId id="578" r:id="rId29"/>
    <p:sldId id="573" r:id="rId30"/>
    <p:sldId id="610" r:id="rId31"/>
    <p:sldId id="615" r:id="rId32"/>
    <p:sldId id="616" r:id="rId33"/>
    <p:sldId id="618" r:id="rId34"/>
    <p:sldId id="619" r:id="rId35"/>
    <p:sldId id="611" r:id="rId36"/>
    <p:sldId id="620" r:id="rId37"/>
    <p:sldId id="621" r:id="rId38"/>
    <p:sldId id="622" r:id="rId39"/>
    <p:sldId id="624" r:id="rId40"/>
    <p:sldId id="612" r:id="rId41"/>
    <p:sldId id="625" r:id="rId42"/>
    <p:sldId id="627" r:id="rId43"/>
    <p:sldId id="626" r:id="rId44"/>
    <p:sldId id="614" r:id="rId45"/>
    <p:sldId id="634" r:id="rId46"/>
    <p:sldId id="635" r:id="rId47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ABAB"/>
    <a:srgbClr val="BFBFBF"/>
    <a:srgbClr val="CCCCCC"/>
    <a:srgbClr val="A6A6A6"/>
    <a:srgbClr val="F1AB00"/>
    <a:srgbClr val="2D6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9" autoAdjust="0"/>
    <p:restoredTop sz="91484" autoAdjust="0"/>
  </p:normalViewPr>
  <p:slideViewPr>
    <p:cSldViewPr>
      <p:cViewPr>
        <p:scale>
          <a:sx n="100" d="100"/>
          <a:sy n="100" d="100"/>
        </p:scale>
        <p:origin x="17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D6F6602-6640-49A9-A734-2BB1377A498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1B06861-9BFC-4551-8A3C-683C5D474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02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CCDD9B8-B47F-487D-BD0B-3DE105D80C1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FE788E1-37E9-4300-8647-24F9822F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5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461D9-A094-4F14-A1C1-7DB6B99077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3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0D070-D87E-4C84-A689-D6EA9E726A1C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318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0D070-D87E-4C84-A689-D6EA9E726A1C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444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461D9-A094-4F14-A1C1-7DB6B99077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16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0D070-D87E-4C84-A689-D6EA9E726A1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549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0D070-D87E-4C84-A689-D6EA9E726A1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650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0D070-D87E-4C84-A689-D6EA9E726A1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832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0D070-D87E-4C84-A689-D6EA9E726A1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78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0D070-D87E-4C84-A689-D6EA9E726A1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719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0D070-D87E-4C84-A689-D6EA9E726A1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230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0D070-D87E-4C84-A689-D6EA9E726A1C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867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3" name="Picture 43" descr="full_blue_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00400" y="381000"/>
            <a:ext cx="5562600" cy="27432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276600"/>
            <a:ext cx="5562600" cy="2362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200">
                <a:solidFill>
                  <a:srgbClr val="F1AB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8430FA-5ADF-4E0C-9E60-05967BBC4F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7C052-D737-4F91-9853-749FDC7704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13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F9239-49AD-4B7F-BE62-FFA632BD6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63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59523-3AE4-4AFD-ACBC-5BD0515C22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95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D1989-4FD1-4B15-96A1-6E5ABC8924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9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5BC9C-D1C9-48ED-97E4-92FCF9B110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65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8E261-01E9-4B71-9AFD-857DE6054F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1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6841A-4CF0-4C8F-BFE9-249A673681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3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114F9-94D9-4FC1-9154-FD76620A6E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0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0EE5A-56FD-4ED1-B9E5-ECD6D73A0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88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E684B-2D73-423F-AF5E-D2869E5D9E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69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9" name="Picture 43" descr="full_blue_ins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F645183-1B9E-460A-B0EB-0FD0E5B94F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Blip>
          <a:blip r:embed="rId14"/>
        </a:buBlip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Blip>
          <a:blip r:embed="rId15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Blip>
          <a:blip r:embed="rId16"/>
        </a:buBlip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yu@ece.ucr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hyperlink" Target="https://intra.ece.ucr.edu/~nyu/papers/2019-Information-Losses-in-Neural-Classifiers-from-Sampling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011.0671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.png"/><Relationship Id="rId5" Type="http://schemas.openxmlformats.org/officeDocument/2006/relationships/image" Target="../media/image9.jpg"/><Relationship Id="rId10" Type="http://schemas.openxmlformats.org/officeDocument/2006/relationships/image" Target="../media/image2.pn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5" Type="http://schemas.openxmlformats.org/officeDocument/2006/relationships/image" Target="../media/image48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emf"/><Relationship Id="rId5" Type="http://schemas.openxmlformats.org/officeDocument/2006/relationships/hyperlink" Target="https://arxiv.org/abs/2006.12749&#160;" TargetMode="Externa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xiv.org/abs/2007.02991" TargetMode="External"/><Relationship Id="rId5" Type="http://schemas.openxmlformats.org/officeDocument/2006/relationships/image" Target="../media/image54.emf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5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0.png"/><Relationship Id="rId5" Type="http://schemas.openxmlformats.org/officeDocument/2006/relationships/image" Target="../media/image3.png"/><Relationship Id="rId10" Type="http://schemas.openxmlformats.org/officeDocument/2006/relationships/image" Target="../media/image69.png"/><Relationship Id="rId4" Type="http://schemas.openxmlformats.org/officeDocument/2006/relationships/image" Target="../media/image2.png"/><Relationship Id="rId9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3.png"/><Relationship Id="rId7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4.png"/><Relationship Id="rId9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xiv.org/pdf/2102.09023.pd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7" Type="http://schemas.openxmlformats.org/officeDocument/2006/relationships/image" Target="../media/image81.png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"/><Relationship Id="rId5" Type="http://schemas.openxmlformats.org/officeDocument/2006/relationships/image" Target="../media/image16.emf"/><Relationship Id="rId10" Type="http://schemas.openxmlformats.org/officeDocument/2006/relationships/image" Target="../media/image21.jpg"/><Relationship Id="rId4" Type="http://schemas.openxmlformats.org/officeDocument/2006/relationships/image" Target="../media/image15.jpeg"/><Relationship Id="rId9" Type="http://schemas.openxmlformats.org/officeDocument/2006/relationships/image" Target="../media/image20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78.jpe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tra.ece.ucr.edu/~nyu/papers/2019-BTM-Solar-Estimation" TargetMode="External"/><Relationship Id="rId5" Type="http://schemas.openxmlformats.org/officeDocument/2006/relationships/image" Target="../media/image84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intra.ece.ucr.edu/~nyu/papers/2020-BTM-Community-Solar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emf"/><Relationship Id="rId5" Type="http://schemas.openxmlformats.org/officeDocument/2006/relationships/image" Target="../media/image79.emf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ce.ucr.edu/~nyu/" TargetMode="External"/><Relationship Id="rId5" Type="http://schemas.openxmlformats.org/officeDocument/2006/relationships/hyperlink" Target="mailto:nyu@ece.ucr.edu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10" Type="http://schemas.openxmlformats.org/officeDocument/2006/relationships/image" Target="../media/image28.png"/><Relationship Id="rId4" Type="http://schemas.openxmlformats.org/officeDocument/2006/relationships/image" Target="../media/image23.jpe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143000"/>
            <a:ext cx="6096000" cy="1371600"/>
          </a:xfrm>
        </p:spPr>
        <p:txBody>
          <a:bodyPr/>
          <a:lstStyle/>
          <a:p>
            <a:r>
              <a:rPr lang="en-US" altLang="en-US" sz="2800" dirty="0" smtClean="0"/>
              <a:t>Machine Learning for Smart Grid: From Pure Data-Driven to Physics-Informed Methods</a:t>
            </a:r>
            <a:endParaRPr lang="en-US" altLang="en-US" sz="28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048000"/>
            <a:ext cx="6096000" cy="2971800"/>
          </a:xfrm>
        </p:spPr>
        <p:txBody>
          <a:bodyPr/>
          <a:lstStyle/>
          <a:p>
            <a:r>
              <a:rPr lang="en-US" altLang="en-US" sz="1800" dirty="0" smtClean="0"/>
              <a:t>Nanpeng Yu, Associate Professor</a:t>
            </a:r>
          </a:p>
          <a:p>
            <a:r>
              <a:rPr lang="en-US" altLang="en-US" sz="1800" dirty="0" smtClean="0"/>
              <a:t>Director of Energy, Economics, and Environment Research Center</a:t>
            </a:r>
          </a:p>
          <a:p>
            <a:r>
              <a:rPr lang="en-US" altLang="en-US" sz="1800" dirty="0" smtClean="0"/>
              <a:t>Department of Electrical and Computer Engineering</a:t>
            </a:r>
          </a:p>
          <a:p>
            <a:r>
              <a:rPr lang="en-US" altLang="en-US" sz="1800" dirty="0" smtClean="0"/>
              <a:t>Department of Computer Science</a:t>
            </a:r>
          </a:p>
          <a:p>
            <a:r>
              <a:rPr lang="en-US" altLang="en-US" sz="1800" dirty="0" smtClean="0"/>
              <a:t>Department of Statistics</a:t>
            </a:r>
            <a:endParaRPr lang="en-US" altLang="en-US" sz="1800" dirty="0"/>
          </a:p>
          <a:p>
            <a:r>
              <a:rPr lang="en-US" altLang="en-US" sz="1800" dirty="0" smtClean="0"/>
              <a:t>(cooperating faculty)</a:t>
            </a:r>
            <a:endParaRPr lang="en-US" altLang="en-US" sz="1800" dirty="0">
              <a:hlinkClick r:id="rId2"/>
            </a:endParaRPr>
          </a:p>
          <a:p>
            <a:r>
              <a:rPr lang="en-US" altLang="en-US" sz="1800" dirty="0" smtClean="0">
                <a:hlinkClick r:id="rId2"/>
              </a:rPr>
              <a:t>nyu@ece.ucr.edu</a:t>
            </a:r>
            <a:endParaRPr lang="en-US" altLang="en-US" sz="1800" dirty="0"/>
          </a:p>
          <a:p>
            <a:r>
              <a:rPr lang="en-US" altLang="en-US" sz="1800" dirty="0" smtClean="0"/>
              <a:t>951.827.3688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915400" cy="457200"/>
          </a:xfrm>
        </p:spPr>
        <p:txBody>
          <a:bodyPr/>
          <a:lstStyle/>
          <a:p>
            <a:r>
              <a:rPr lang="en-US" altLang="en-US" sz="2800" dirty="0" smtClean="0"/>
              <a:t>Information Loading based Regularization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5562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Background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Abstract Representation of Deep Neural Network based Classifier</a:t>
            </a:r>
          </a:p>
          <a:p>
            <a:pPr marL="344487" lvl="1" indent="0">
              <a:spcBef>
                <a:spcPts val="600"/>
              </a:spcBef>
              <a:spcAft>
                <a:spcPts val="0"/>
              </a:spcAft>
              <a:buNone/>
            </a:pPr>
            <a:endParaRPr lang="en-US" altLang="en-US" sz="16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4487" lvl="1" indent="0">
              <a:spcBef>
                <a:spcPts val="600"/>
              </a:spcBef>
              <a:spcAft>
                <a:spcPts val="0"/>
              </a:spcAft>
              <a:buNone/>
            </a:pPr>
            <a:endParaRPr lang="en-US" altLang="en-US" sz="1600" dirty="0" smtClean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4487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600" dirty="0" smtClean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Main Idea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Controls the amount of information compression between the input layer and the last hidden layer of a deep neural network.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Balance memorization and generalization.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en-US" sz="2000" dirty="0" smtClean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en-US" sz="20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en-US" sz="2000" dirty="0" smtClean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Algorithm</a:t>
            </a:r>
            <a:endParaRPr lang="en-US" altLang="en-US" sz="20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Augment the typical cross-entropy loss function with estimated mutual information between the input layer and the hidden representation</a:t>
            </a:r>
            <a:endParaRPr lang="en-US" altLang="en-US" sz="16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en-US" altLang="en-US" sz="1600" dirty="0" smtClean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038600"/>
            <a:ext cx="1828800" cy="13951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886200"/>
            <a:ext cx="1973771" cy="14929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4267200"/>
            <a:ext cx="22224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Low entropy input feature space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4635589" y="4215825"/>
            <a:ext cx="22224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High entropy input feature space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13093" b="21441"/>
          <a:stretch/>
        </p:blipFill>
        <p:spPr>
          <a:xfrm>
            <a:off x="2895600" y="6019800"/>
            <a:ext cx="2710145" cy="381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1905000"/>
            <a:ext cx="5410200" cy="9220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" y="6427113"/>
            <a:ext cx="7772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+mn-lt"/>
              </a:rPr>
              <a:t>Brandon </a:t>
            </a:r>
            <a:r>
              <a:rPr lang="en-US" sz="1100" dirty="0">
                <a:latin typeface="+mn-lt"/>
              </a:rPr>
              <a:t>Foggo, Nanpeng Yu, Jie Shi and Yuanqi Gao, </a:t>
            </a:r>
            <a:r>
              <a:rPr lang="en-US" sz="1100" dirty="0">
                <a:latin typeface="+mn-lt"/>
                <a:hlinkClick r:id="rId7"/>
              </a:rPr>
              <a:t>"Information Losses in Neural Classifiers from Sampling," </a:t>
            </a:r>
            <a:r>
              <a:rPr lang="en-US" sz="1100" i="1" dirty="0">
                <a:latin typeface="+mn-lt"/>
              </a:rPr>
              <a:t>IEEE Transactions on Neural Networks and Learning Systems</a:t>
            </a:r>
            <a:r>
              <a:rPr lang="en-US" sz="1100" dirty="0">
                <a:latin typeface="+mn-lt"/>
              </a:rPr>
              <a:t>, vol. 31, no. 10, pp. 4073-4083, 2020.</a:t>
            </a:r>
            <a:r>
              <a:rPr lang="en-US" sz="1100" dirty="0">
                <a:solidFill>
                  <a:srgbClr val="444444"/>
                </a:solidFill>
                <a:latin typeface="+mn-lt"/>
              </a:rPr>
              <a:t> 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063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915400" cy="457200"/>
          </a:xfrm>
        </p:spPr>
        <p:txBody>
          <a:bodyPr/>
          <a:lstStyle/>
          <a:p>
            <a:r>
              <a:rPr lang="en-US" altLang="en-US" sz="2800" dirty="0" smtClean="0"/>
              <a:t>Overall Neural Network Architecture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Neural Classifier, Mutual Information Estimator, Loss Function Augmentation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38446"/>
            <a:ext cx="8241175" cy="39527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900" y="5931721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Jie Shi, Brandon Foggo, and Nanpeng Yu, "Power System Event Identification based on Deep Neural Network with Information Loading," to appear in </a:t>
            </a:r>
            <a:r>
              <a:rPr lang="en-US" sz="1200" i="1" dirty="0">
                <a:latin typeface="+mn-lt"/>
              </a:rPr>
              <a:t>IEEE Transactions on Power Systems</a:t>
            </a:r>
            <a:r>
              <a:rPr lang="en-US" sz="1200" dirty="0">
                <a:latin typeface="+mn-lt"/>
              </a:rPr>
              <a:t>, </a:t>
            </a:r>
            <a:r>
              <a:rPr lang="en-US" sz="1200" dirty="0">
                <a:latin typeface="+mn-lt"/>
                <a:hlinkClick r:id="rId4"/>
              </a:rPr>
              <a:t>https://arxiv.org/abs/2011.06718,</a:t>
            </a:r>
            <a:r>
              <a:rPr lang="en-US" sz="1200" dirty="0">
                <a:latin typeface="+mn-lt"/>
              </a:rPr>
              <a:t> </a:t>
            </a:r>
            <a:r>
              <a:rPr lang="en-US" sz="1200" dirty="0" smtClean="0">
                <a:latin typeface="+mn-lt"/>
              </a:rPr>
              <a:t>2021.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3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915400" cy="457200"/>
          </a:xfrm>
        </p:spPr>
        <p:txBody>
          <a:bodyPr/>
          <a:lstStyle/>
          <a:p>
            <a:r>
              <a:rPr lang="en-US" altLang="en-US" sz="2800" dirty="0" smtClean="0"/>
              <a:t>Numerical Study Results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180179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Dataset Description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2 years of PMU data from Eastern Interconnection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1247 Labeled Event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187 PMUs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Data Augmentation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en-US" sz="20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en-US" sz="2000" dirty="0" smtClean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en-US" sz="20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en-US" sz="2000" dirty="0" smtClean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Performance on Validation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20992"/>
            <a:ext cx="4097438" cy="1093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111823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Illustration of Sub-tensor Sampling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124200"/>
            <a:ext cx="4582114" cy="10182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4800600"/>
            <a:ext cx="5041670" cy="206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0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915400" cy="457200"/>
          </a:xfrm>
        </p:spPr>
        <p:txBody>
          <a:bodyPr/>
          <a:lstStyle/>
          <a:p>
            <a:r>
              <a:rPr lang="en-US" altLang="en-US" sz="2800" dirty="0" smtClean="0"/>
              <a:t>Testing Results and Learned Representation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2362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F1 Scores on Testing Dataset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en-US" sz="20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en-US" sz="2000" dirty="0" smtClean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en-US" sz="20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en-US" sz="2000" dirty="0" smtClean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en-US" sz="2000" dirty="0" smtClean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Learned Representation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7130"/>
          <a:stretch/>
        </p:blipFill>
        <p:spPr>
          <a:xfrm>
            <a:off x="1905001" y="1600200"/>
            <a:ext cx="4724399" cy="1599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1275"/>
          <a:stretch/>
        </p:blipFill>
        <p:spPr>
          <a:xfrm>
            <a:off x="3810000" y="3200400"/>
            <a:ext cx="4191000" cy="36073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4286071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Comparison of representations produced by different methods after PCA based dimension reduction</a:t>
            </a: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6200" y="718266"/>
            <a:ext cx="8915400" cy="1066800"/>
          </a:xfrm>
        </p:spPr>
        <p:txBody>
          <a:bodyPr/>
          <a:lstStyle/>
          <a:p>
            <a:pPr algn="ctr"/>
            <a:r>
              <a:rPr lang="en-US" altLang="en-US" sz="2400" dirty="0" smtClean="0"/>
              <a:t>Power System Event Identification with Transfer Learning - </a:t>
            </a:r>
            <a:r>
              <a:rPr lang="en-US" altLang="en-US" sz="2000" dirty="0" smtClean="0"/>
              <a:t>Can Events from Eastern Interconnect Help Identify Events from Western Interconnect?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800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Motivation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Although deep neural network-based power system event detection and classification algorithms achieved high accuracy, they often require a large amount of power system event training labels and long training time.</a:t>
            </a:r>
            <a:endParaRPr lang="en-US" altLang="en-US" sz="16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If a transmission grid operator only has limited event labels, then it is difficult to achieve high event classification accuracy.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Training a neural network from scratch is time and resource consuming.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Main Idea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Accelerate the training of a model for a new transmission grid by exploiting the information from a previously trained model for a different transmission network.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Does the neural network trained to identify power system events for the Eastern Interconnection provide useful information and guidance when building the event identification engine for the Western Interconnection</a:t>
            </a:r>
            <a:r>
              <a:rPr 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?”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b="1" u="sng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Yes!</a:t>
            </a:r>
            <a:endParaRPr lang="en-US" altLang="en-US" sz="1600" b="1" u="sng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5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915400" cy="914400"/>
          </a:xfrm>
        </p:spPr>
        <p:txBody>
          <a:bodyPr/>
          <a:lstStyle/>
          <a:p>
            <a:r>
              <a:rPr lang="en-US" altLang="en-US" sz="2800" dirty="0" smtClean="0"/>
              <a:t>Overall Framework of Power System Event Identification with Transfer Learning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752600"/>
            <a:ext cx="5562600" cy="28982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800600"/>
            <a:ext cx="3379808" cy="16551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86200" y="4953000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The learned parameters of the first classifier is used as the initial values of the second model.</a:t>
            </a:r>
          </a:p>
          <a:p>
            <a:endParaRPr lang="en-US" altLang="en-US" dirty="0" smtClean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US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Transfer the 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p</a:t>
            </a:r>
            <a:r>
              <a:rPr lang="en-US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arameters of the convolution filter.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8915400" cy="457200"/>
          </a:xfrm>
        </p:spPr>
        <p:txBody>
          <a:bodyPr/>
          <a:lstStyle/>
          <a:p>
            <a:r>
              <a:rPr lang="en-US" altLang="en-US" sz="2700" dirty="0" smtClean="0"/>
              <a:t>Numerical Results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95800" y="2133600"/>
            <a:ext cx="4572000" cy="3886200"/>
          </a:xfrm>
        </p:spPr>
        <p:txBody>
          <a:bodyPr/>
          <a:lstStyle/>
          <a:p>
            <a:pPr marL="182880" indent="-182880">
              <a:spcBef>
                <a:spcPts val="1200"/>
              </a:spcBef>
              <a:spcAft>
                <a:spcPts val="1200"/>
              </a:spcAft>
            </a:pPr>
            <a:r>
              <a:rPr lang="en-US" altLang="en-US" sz="18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Transfer learning significantly reduces the required training time to reach a desirable event classification accuracy level.</a:t>
            </a:r>
          </a:p>
          <a:p>
            <a:pPr marL="182880" indent="-182880">
              <a:spcBef>
                <a:spcPts val="1200"/>
              </a:spcBef>
              <a:spcAft>
                <a:spcPts val="1200"/>
              </a:spcAft>
            </a:pPr>
            <a:r>
              <a:rPr lang="en-US" altLang="en-US" sz="18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Transfer learning helps shrink the uncertainty bounds, especially during the early stage of training.</a:t>
            </a:r>
          </a:p>
          <a:p>
            <a:pPr marL="182880" indent="-182880">
              <a:spcBef>
                <a:spcPts val="1200"/>
              </a:spcBef>
              <a:spcAft>
                <a:spcPts val="1200"/>
              </a:spcAft>
            </a:pPr>
            <a:r>
              <a:rPr lang="en-US" altLang="en-US" sz="18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The comparative advantage of using transfer learning is more pronounced when the system operator has a limited amount of training sample.</a:t>
            </a:r>
            <a:endParaRPr lang="en-US" altLang="en-US" sz="1400" dirty="0" smtClean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3" y="1447800"/>
            <a:ext cx="446567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814744"/>
            <a:ext cx="8382000" cy="55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" y="1447800"/>
            <a:ext cx="8991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Applications of Machine Learning in Smart Grid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Transmission System and Electricity Market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Distribution System and End-use Customer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Key </a:t>
            </a:r>
            <a:r>
              <a:rPr lang="en-US" sz="2000" dirty="0" smtClean="0"/>
              <a:t>Problems </a:t>
            </a:r>
            <a:r>
              <a:rPr lang="en-US" sz="2000" dirty="0" smtClean="0"/>
              <a:t>Solved by Pure Data-Driven Methods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Power System Event Detection and Classification Using PMU Data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Deep Reinforcement Learning-based Distribution System Control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Key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Problems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Solved by Physics-Informed Methods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Phase Connectivity Identification, Theft Detection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Line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Parameter Estimation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Behind-the-meter Solar PV Generation Estimation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Important Takeaway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814744"/>
            <a:ext cx="8382000" cy="55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Motivation</a:t>
            </a: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524000"/>
            <a:ext cx="9144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Physical Model-based Control in Power Distribution Systems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Advantages: theoretical guarantees for control performance in ideal scenarios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Rely heavily on accurate knowledge of distribution grid topology and parameter, which are often unreliable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Unsatisfactory performance in practice (e.g., prevalent voltage violation)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200" dirty="0" smtClean="0"/>
              <a:t>Reinforcement Learning-based (Model-free) Approach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Do not need reliable and complete distribution network model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Use optional (real-time, historical) data to learn control policies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Improves the performance of any existing controller(s) by interacting with the grid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Challenges: safety, sample efficiency, robustness, optimality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6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562" y="4419600"/>
            <a:ext cx="3868638" cy="1962765"/>
          </a:xfrm>
          <a:prstGeom prst="rect">
            <a:avLst/>
          </a:prstGeo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762000"/>
            <a:ext cx="9144000" cy="55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Background: Distribution System Control Problems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" y="1447800"/>
            <a:ext cx="8991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5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Volt-VAR Control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Objectives: Maintain voltages within allowable range, reduce loss, minimize equipment wear and tear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Two timescale VVC: Slow timescale and fast timescale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Central &amp; decentralized control</a:t>
            </a:r>
            <a:endParaRPr lang="en-US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Network Reconfiguration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Objectives: Reduce network loss and operating costs of switches, minimize loss of load and increase hosting capacity of DERs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Static &amp; dynamic distribution network reconfiguration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Operational Constraints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Voltage magnitude limits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Network radiality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00800" y="2356687"/>
            <a:ext cx="1905000" cy="1377113"/>
            <a:chOff x="5182966" y="3652087"/>
            <a:chExt cx="3275234" cy="2443913"/>
          </a:xfrm>
        </p:grpSpPr>
        <p:sp>
          <p:nvSpPr>
            <p:cNvPr id="4" name="Rounded Rectangle 3"/>
            <p:cNvSpPr/>
            <p:nvPr/>
          </p:nvSpPr>
          <p:spPr>
            <a:xfrm>
              <a:off x="6166337" y="3652087"/>
              <a:ext cx="767863" cy="44352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2966" y="3652088"/>
              <a:ext cx="3122834" cy="244391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7391400" y="4337887"/>
              <a:ext cx="533400" cy="59378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772400" y="5557087"/>
              <a:ext cx="685800" cy="4572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19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36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229600" cy="466521"/>
          </a:xfrm>
        </p:spPr>
        <p:txBody>
          <a:bodyPr/>
          <a:lstStyle/>
          <a:p>
            <a:r>
              <a:rPr lang="en-US" sz="3200" dirty="0" smtClean="0"/>
              <a:t>Team Members and Research Sponsors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5090"/>
            <a:ext cx="2112604" cy="6067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222954"/>
            <a:ext cx="2259353" cy="7206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733" y="6019800"/>
            <a:ext cx="862338" cy="781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9" y="5141929"/>
            <a:ext cx="954071" cy="9540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245873"/>
            <a:ext cx="1828800" cy="773927"/>
          </a:xfrm>
          <a:prstGeom prst="rect">
            <a:avLst/>
          </a:prstGeom>
        </p:spPr>
      </p:pic>
      <p:pic>
        <p:nvPicPr>
          <p:cNvPr id="16" name="Picture 15" descr="Fortis BC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59" y="6121257"/>
            <a:ext cx="2377441" cy="6605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186397"/>
            <a:ext cx="2081830" cy="5954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324" y="5223115"/>
            <a:ext cx="2791876" cy="796685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0" y="1143000"/>
            <a:ext cx="9144000" cy="366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10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11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12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11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1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0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Director </a:t>
            </a:r>
            <a:r>
              <a:rPr lang="en-US" altLang="en-US" sz="2000" dirty="0">
                <a:ea typeface="ＭＳ Ｐゴシック" panose="020B0600070205080204" pitchFamily="34" charset="-128"/>
                <a:cs typeface="Calibri" panose="020F0502020204030204" pitchFamily="34" charset="0"/>
              </a:rPr>
              <a:t>of Energy, Economics, and Environment (E3) Research </a:t>
            </a:r>
            <a:r>
              <a:rPr lang="en-US" altLang="en-US" sz="20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Center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18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Prof</a:t>
            </a:r>
            <a:r>
              <a:rPr lang="en-US" altLang="en-US" sz="1800" dirty="0">
                <a:ea typeface="ＭＳ Ｐゴシック" panose="020B0600070205080204" pitchFamily="34" charset="-128"/>
                <a:cs typeface="Calibri" panose="020F0502020204030204" pitchFamily="34" charset="0"/>
              </a:rPr>
              <a:t>. Nanpeng </a:t>
            </a:r>
            <a:r>
              <a:rPr lang="en-US" altLang="en-US" sz="18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Yu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0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Postdoctoral Researchers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18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Brandon </a:t>
            </a:r>
            <a:r>
              <a:rPr lang="en-US" altLang="en-US" sz="1800" dirty="0">
                <a:ea typeface="ＭＳ Ｐゴシック" panose="020B0600070205080204" pitchFamily="34" charset="-128"/>
                <a:cs typeface="Calibri" panose="020F0502020204030204" pitchFamily="34" charset="0"/>
              </a:rPr>
              <a:t>Foggo (Ph.D. UCR), Yuanqi Gao (Ph.D. </a:t>
            </a:r>
            <a:r>
              <a:rPr lang="en-US" altLang="en-US" sz="18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UCR)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18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Koji </a:t>
            </a:r>
            <a:r>
              <a:rPr lang="en-US" altLang="en-US" sz="1800" dirty="0">
                <a:ea typeface="ＭＳ Ｐゴシック" panose="020B0600070205080204" pitchFamily="34" charset="-128"/>
                <a:cs typeface="Calibri" panose="020F0502020204030204" pitchFamily="34" charset="0"/>
              </a:rPr>
              <a:t>Yamashita (Ph.D. MTU), Wenyu Wang (Ph.D. </a:t>
            </a:r>
            <a:r>
              <a:rPr lang="en-US" altLang="en-US" sz="18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UCR)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0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Ph.D</a:t>
            </a:r>
            <a:r>
              <a:rPr lang="en-US" altLang="en-US" sz="2000" dirty="0">
                <a:ea typeface="ＭＳ Ｐゴシック" panose="020B0600070205080204" pitchFamily="34" charset="-128"/>
                <a:cs typeface="Calibri" panose="020F0502020204030204" pitchFamily="34" charset="0"/>
              </a:rPr>
              <a:t>. </a:t>
            </a:r>
            <a:r>
              <a:rPr lang="en-US" altLang="en-US" sz="20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Students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18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Yuanbin </a:t>
            </a:r>
            <a:r>
              <a:rPr lang="en-US" altLang="en-US" sz="1800" dirty="0">
                <a:ea typeface="ＭＳ Ｐゴシック" panose="020B0600070205080204" pitchFamily="34" charset="-128"/>
                <a:cs typeface="Calibri" panose="020F0502020204030204" pitchFamily="34" charset="0"/>
              </a:rPr>
              <a:t>Cheng (M.S. USC), Osten Anderson (B.S. </a:t>
            </a:r>
            <a:r>
              <a:rPr lang="en-US" altLang="en-US" sz="18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UCLA)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18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Yinglun </a:t>
            </a:r>
            <a:r>
              <a:rPr lang="en-US" altLang="en-US" sz="1800" dirty="0">
                <a:ea typeface="ＭＳ Ｐゴシック" panose="020B0600070205080204" pitchFamily="34" charset="-128"/>
                <a:cs typeface="Calibri" panose="020F0502020204030204" pitchFamily="34" charset="0"/>
              </a:rPr>
              <a:t>Li (M.S. UCR), Farzana Kabir (B.S. </a:t>
            </a:r>
            <a:r>
              <a:rPr lang="en-US" altLang="en-US" sz="18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BUET)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18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Zuzhao </a:t>
            </a:r>
            <a:r>
              <a:rPr lang="en-US" altLang="en-US" sz="1800" dirty="0">
                <a:ea typeface="ＭＳ Ｐゴシック" panose="020B0600070205080204" pitchFamily="34" charset="-128"/>
                <a:cs typeface="Calibri" panose="020F0502020204030204" pitchFamily="34" charset="0"/>
              </a:rPr>
              <a:t>Ye (M.S. Boston University), Xianghao Kong (B.S. </a:t>
            </a:r>
            <a:r>
              <a:rPr lang="en-US" altLang="en-US" sz="18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HDU)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18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Jingtao </a:t>
            </a:r>
            <a:r>
              <a:rPr lang="en-US" altLang="en-US" sz="1800" dirty="0">
                <a:ea typeface="ＭＳ Ｐゴシック" panose="020B0600070205080204" pitchFamily="34" charset="-128"/>
                <a:cs typeface="Calibri" panose="020F0502020204030204" pitchFamily="34" charset="0"/>
              </a:rPr>
              <a:t>Qin (M.S. Shandong </a:t>
            </a:r>
            <a:r>
              <a:rPr lang="en-US" altLang="en-US" sz="18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University)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0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Research </a:t>
            </a:r>
            <a:r>
              <a:rPr lang="en-US" altLang="en-US" sz="2000" dirty="0">
                <a:ea typeface="ＭＳ Ｐゴシック" panose="020B0600070205080204" pitchFamily="34" charset="-128"/>
                <a:cs typeface="Calibri" panose="020F0502020204030204" pitchFamily="34" charset="0"/>
              </a:rPr>
              <a:t>Sponsors and Collaborating </a:t>
            </a:r>
            <a:r>
              <a:rPr lang="en-US" altLang="en-US" sz="20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Organizations</a:t>
            </a:r>
            <a:endParaRPr lang="en-US" altLang="en-US" sz="2000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43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" y="7239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Experience Augmentation</a:t>
            </a:r>
            <a:endParaRPr lang="en-US" alt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337595"/>
            <a:ext cx="9144000" cy="171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1800" dirty="0" smtClean="0"/>
              <a:t>Motivation</a:t>
            </a:r>
            <a:r>
              <a:rPr lang="en-US" sz="1800" dirty="0"/>
              <a:t>: Major drawback of existing DRL algorithms is poor sample efficiency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1800" dirty="0" smtClean="0"/>
              <a:t>Solution: Generate reliable synthetic operational experience data from historical data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1800" dirty="0" smtClean="0"/>
              <a:t>Key Idea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1400" dirty="0" smtClean="0"/>
              <a:t>Adopt Gaussian process to learn reward values and uncertainties associated with operational experience (network loss, voltage magnitude)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1400" dirty="0" smtClean="0"/>
              <a:t>Discard the synthetically generated operational experience data that is highly uncertain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58205"/>
            <a:ext cx="3962400" cy="1566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63" y="4764790"/>
            <a:ext cx="4369537" cy="1559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t="2097" b="52756"/>
          <a:stretch/>
        </p:blipFill>
        <p:spPr>
          <a:xfrm>
            <a:off x="4837530" y="3065905"/>
            <a:ext cx="3925470" cy="2496695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0" y="5562600"/>
            <a:ext cx="457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When augment the historical operational experiences with synthetic operational data, the operational cost of the DQN algorithm further reduces.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64008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100" dirty="0"/>
              <a:t>Yuanqi Gao, Jie Shi, Wei Wang, and Nanpeng Yu, "Dynamic distribution network reconfiguration using reinforcement learning." in </a:t>
            </a:r>
            <a:r>
              <a:rPr lang="en-US" sz="1100" i="1" dirty="0"/>
              <a:t>2019 IEEE International Conference on Smart Grid Communications (SmartGridComm)</a:t>
            </a:r>
            <a:r>
              <a:rPr lang="en-US" sz="1100" dirty="0"/>
              <a:t>, pp. 1-7. IEEE, 2019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814744"/>
            <a:ext cx="8382000" cy="55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Safe RL and Ordinal Encoding</a:t>
            </a: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Motivation: control actions took by RL agent must satisfy operational constraints</a:t>
            </a:r>
          </a:p>
          <a:p>
            <a:pPr marL="274320" indent="-274320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Solution: formulate the distribution system control problem by Constrained Markov Decision Process (CMDP)</a:t>
            </a:r>
          </a:p>
          <a:p>
            <a:pPr marL="274320" indent="-274320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Improve Sample Efficiency</a:t>
            </a:r>
          </a:p>
          <a:p>
            <a:pPr marL="548640" lvl="1" indent="-274320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Develop a safe </a:t>
            </a:r>
            <a:r>
              <a:rPr lang="en-US" sz="1600" u="sng" dirty="0" smtClean="0"/>
              <a:t>off-policy</a:t>
            </a:r>
            <a:r>
              <a:rPr lang="en-US" sz="1600" dirty="0" smtClean="0"/>
              <a:t> RL algorithm: constrained soft actor-critic (CSAC)</a:t>
            </a:r>
          </a:p>
          <a:p>
            <a:pPr marL="822960" lvl="2" indent="-274320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Synergistically combine method of multiplier with SAC: update Lagrangian </a:t>
            </a:r>
            <a:r>
              <a:rPr lang="en-US" sz="1400" dirty="0" smtClean="0"/>
              <a:t>multiplier </a:t>
            </a:r>
            <a:r>
              <a:rPr lang="en-US" sz="1400" dirty="0" smtClean="0"/>
              <a:t>with RL parameter </a:t>
            </a:r>
          </a:p>
          <a:p>
            <a:pPr marL="548640" lvl="1" indent="-274320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Adopt ordinal network structure to encode the natural ordering between discrete actions of voltage regulating devices</a:t>
            </a:r>
          </a:p>
          <a:p>
            <a:pPr marL="822960" lvl="2" indent="-274320">
              <a:spcBef>
                <a:spcPts val="600"/>
              </a:spcBef>
              <a:spcAft>
                <a:spcPts val="0"/>
              </a:spcAft>
            </a:pPr>
            <a:r>
              <a:rPr lang="en-US" sz="1500" dirty="0" smtClean="0"/>
              <a:t>E.g., encode turns ratios of voltage regulator 0.99, 1.0, 1.01 by [1 0 0], [1 1 0], and [1 1 1]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011614"/>
            <a:ext cx="83058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 smtClean="0"/>
              <a:t>W </a:t>
            </a:r>
            <a:r>
              <a:rPr lang="en-US" sz="1100" dirty="0"/>
              <a:t>Wang, </a:t>
            </a:r>
            <a:r>
              <a:rPr lang="en-US" sz="1100" dirty="0" smtClean="0"/>
              <a:t>N. </a:t>
            </a:r>
            <a:r>
              <a:rPr lang="en-US" sz="1100" dirty="0"/>
              <a:t>Yu, </a:t>
            </a:r>
            <a:r>
              <a:rPr lang="en-US" sz="1100" dirty="0" smtClean="0"/>
              <a:t>J. </a:t>
            </a:r>
            <a:r>
              <a:rPr lang="en-US" sz="1100" dirty="0"/>
              <a:t>Shi, and </a:t>
            </a:r>
            <a:r>
              <a:rPr lang="en-US" sz="1100" dirty="0" smtClean="0"/>
              <a:t>Y. </a:t>
            </a:r>
            <a:r>
              <a:rPr lang="en-US" sz="1100" dirty="0"/>
              <a:t>Gao, "Volt-VAR control in power distribution systems with deep reinforcement learning." in </a:t>
            </a:r>
            <a:r>
              <a:rPr lang="en-US" sz="1100" i="1" dirty="0"/>
              <a:t>2019 IEEE International Conference on Smart Grid Communications (SmartGridComm)</a:t>
            </a:r>
            <a:r>
              <a:rPr lang="en-US" sz="1100" dirty="0"/>
              <a:t>, pp. 1-7. IEEE, 2019</a:t>
            </a:r>
            <a:r>
              <a:rPr lang="en-US" sz="1100" dirty="0" smtClean="0"/>
              <a:t>.</a:t>
            </a:r>
            <a:endParaRPr lang="en-US" sz="1100" dirty="0">
              <a:solidFill>
                <a:srgbClr val="22222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100" dirty="0" smtClean="0"/>
              <a:t>W</a:t>
            </a:r>
            <a:r>
              <a:rPr lang="en-US" sz="1100" dirty="0"/>
              <a:t>. Wang, N. Yu, Y. Gao and J. Shi, "Safe Off-Policy Deep Reinforcement Learning Algorithm for Volt-VAR Control in Power Distribution Systems," in </a:t>
            </a:r>
            <a:r>
              <a:rPr lang="en-US" sz="1100" i="1" dirty="0"/>
              <a:t>IEEE Transactions on Smart Grid</a:t>
            </a:r>
            <a:r>
              <a:rPr lang="en-US" sz="1100" dirty="0"/>
              <a:t>, vol. 11, no. 4, pp. 3008-3018, July </a:t>
            </a:r>
            <a:r>
              <a:rPr lang="en-US" sz="1100" dirty="0" smtClean="0"/>
              <a:t>2020</a:t>
            </a:r>
            <a:r>
              <a:rPr lang="en-US" sz="11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50298"/>
          <a:stretch/>
        </p:blipFill>
        <p:spPr>
          <a:xfrm>
            <a:off x="504807" y="4267200"/>
            <a:ext cx="3609993" cy="165445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13611"/>
              </p:ext>
            </p:extLst>
          </p:nvPr>
        </p:nvGraphicFramePr>
        <p:xfrm>
          <a:off x="4343401" y="4267374"/>
          <a:ext cx="4114799" cy="169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633">
                  <a:extLst>
                    <a:ext uri="{9D8B030D-6E8A-4147-A177-3AD203B41FA5}">
                      <a16:colId xmlns:a16="http://schemas.microsoft.com/office/drawing/2014/main" val="3414296187"/>
                    </a:ext>
                  </a:extLst>
                </a:gridCol>
                <a:gridCol w="1345083">
                  <a:extLst>
                    <a:ext uri="{9D8B030D-6E8A-4147-A177-3AD203B41FA5}">
                      <a16:colId xmlns:a16="http://schemas.microsoft.com/office/drawing/2014/main" val="457215764"/>
                    </a:ext>
                  </a:extLst>
                </a:gridCol>
                <a:gridCol w="1345083">
                  <a:extLst>
                    <a:ext uri="{9D8B030D-6E8A-4147-A177-3AD203B41FA5}">
                      <a16:colId xmlns:a16="http://schemas.microsoft.com/office/drawing/2014/main" val="3270465381"/>
                    </a:ext>
                  </a:extLst>
                </a:gridCol>
              </a:tblGrid>
              <a:tr h="184876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2060"/>
                          </a:solidFill>
                        </a:rPr>
                        <a:t>Algorithm</a:t>
                      </a:r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AVR ($)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AVV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559649"/>
                  </a:ext>
                </a:extLst>
              </a:tr>
              <a:tr h="18487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2060"/>
                          </a:solidFill>
                        </a:rPr>
                        <a:t>123-bus</a:t>
                      </a:r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2060"/>
                          </a:solidFill>
                        </a:rPr>
                        <a:t>123-bus</a:t>
                      </a:r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27276"/>
                  </a:ext>
                </a:extLst>
              </a:tr>
              <a:tr h="18487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2060"/>
                          </a:solidFill>
                        </a:rPr>
                        <a:t>DQN</a:t>
                      </a:r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1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1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882357"/>
                  </a:ext>
                </a:extLst>
              </a:tr>
              <a:tr h="18487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2060"/>
                          </a:solidFill>
                        </a:rPr>
                        <a:t>CPO</a:t>
                      </a:r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-68.88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1.12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56834"/>
                  </a:ext>
                </a:extLst>
              </a:tr>
              <a:tr h="18487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2060"/>
                          </a:solidFill>
                        </a:rPr>
                        <a:t>CSAC</a:t>
                      </a:r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-57.43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46212"/>
                  </a:ext>
                </a:extLst>
              </a:tr>
              <a:tr h="18487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2060"/>
                          </a:solidFill>
                        </a:rPr>
                        <a:t>MPC</a:t>
                      </a:r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NA*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NA*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584298"/>
                  </a:ext>
                </a:extLst>
              </a:tr>
              <a:tr h="18487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2060"/>
                          </a:solidFill>
                        </a:rPr>
                        <a:t>MICP</a:t>
                      </a:r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-66.99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41154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814744"/>
            <a:ext cx="8382000" cy="55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Batch-Constrained RL</a:t>
            </a: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295400"/>
            <a:ext cx="5181600" cy="317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Motivation</a:t>
            </a:r>
          </a:p>
          <a:p>
            <a:pPr marL="457200" lvl="1" indent="-182880"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C</a:t>
            </a:r>
            <a:r>
              <a:rPr lang="en-US" sz="1400" dirty="0" smtClean="0"/>
              <a:t>ostly &amp; time consuming to learn optimal control strategy by directly interacting with physical network.</a:t>
            </a:r>
          </a:p>
          <a:p>
            <a:pPr marL="457200" lvl="1" indent="-182880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Learning from a finite historical dataset lead to large extrapolation errors.</a:t>
            </a:r>
          </a:p>
          <a:p>
            <a:pPr marL="182880" indent="-182880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Solution: Batch-constrained soft actor-critic algorithm</a:t>
            </a:r>
            <a:endParaRPr lang="en-US" sz="1800" dirty="0"/>
          </a:p>
          <a:p>
            <a:pPr marL="182880" indent="-182880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Key Idea: train a control policy</a:t>
            </a:r>
          </a:p>
          <a:p>
            <a:pPr marL="457200" lvl="1" indent="-182880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Maximize the total discounted return</a:t>
            </a:r>
          </a:p>
          <a:p>
            <a:pPr marL="457200" lvl="1" indent="-182880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Minimize dissimilarity between </a:t>
            </a:r>
            <a:r>
              <a:rPr lang="en-US" sz="1400" i="1" u="sng" dirty="0" smtClean="0"/>
              <a:t>learned control policy</a:t>
            </a:r>
            <a:r>
              <a:rPr lang="en-US" sz="1400" dirty="0" smtClean="0"/>
              <a:t> &amp; </a:t>
            </a:r>
            <a:r>
              <a:rPr lang="en-US" sz="1400" i="1" u="sng" dirty="0" smtClean="0"/>
              <a:t>behavior policy</a:t>
            </a:r>
            <a:r>
              <a:rPr lang="en-US" sz="1400" dirty="0" smtClean="0"/>
              <a:t> of the batch data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63246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100" dirty="0" smtClean="0"/>
              <a:t>Yuanqi </a:t>
            </a:r>
            <a:r>
              <a:rPr lang="en-US" sz="1100" dirty="0"/>
              <a:t>Gao, Wei Wang, Jie Shi, and Nanpeng Yu, "Batch-constrained Reinforcement Learning for Dynamic Distribution Network Reconfiguration," </a:t>
            </a:r>
            <a:r>
              <a:rPr lang="en-US" sz="1100" i="1" dirty="0"/>
              <a:t>IEEE Transactions on Smart Grid</a:t>
            </a:r>
            <a:r>
              <a:rPr lang="en-US" sz="1100" dirty="0"/>
              <a:t>, vol. 11, no. 6, pp. 5357-5369, </a:t>
            </a:r>
            <a:r>
              <a:rPr lang="en-US" sz="1100" dirty="0">
                <a:hlinkClick r:id="rId5"/>
              </a:rPr>
              <a:t>https://arxiv.org/abs/2006.12749 </a:t>
            </a:r>
            <a:r>
              <a:rPr lang="en-US" sz="1100" dirty="0" smtClean="0"/>
              <a:t>, 2020.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1447800"/>
            <a:ext cx="4038600" cy="4180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4465687"/>
            <a:ext cx="4191000" cy="18589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5837991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Weekly Operational Cost of test feeder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793779"/>
            <a:ext cx="8382000" cy="50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Consensus Multi-agent RL</a:t>
            </a:r>
            <a:endParaRPr lang="en-US" alt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4800599"/>
            <a:ext cx="8991600" cy="147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Each Volt-VAR controller managed by a separate RL agent</a:t>
            </a:r>
          </a:p>
          <a:p>
            <a:pPr marL="182880" indent="-182880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Each agent learns two models: global state value function &amp; local policy</a:t>
            </a:r>
          </a:p>
          <a:p>
            <a:pPr marL="182880" indent="-182880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Control goals: maximize own local reward, minimize difference in state values</a:t>
            </a:r>
          </a:p>
          <a:p>
            <a:pPr marL="182880" indent="-182880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Sample efficient and resilient against agent and communication link failure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366252"/>
            <a:ext cx="3938337" cy="3281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274713"/>
            <a:ext cx="815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Y</a:t>
            </a:r>
            <a:r>
              <a:rPr lang="en-US" sz="1100" dirty="0"/>
              <a:t>. Gao, W. Wang, and N. </a:t>
            </a:r>
            <a:r>
              <a:rPr lang="en-US" sz="1100" dirty="0" smtClean="0"/>
              <a:t>Yu, “Consensus </a:t>
            </a:r>
            <a:r>
              <a:rPr lang="en-US" sz="1100" dirty="0"/>
              <a:t>Multi-Agent </a:t>
            </a:r>
            <a:r>
              <a:rPr lang="en-US" sz="1100" dirty="0" smtClean="0"/>
              <a:t>Reinforcement Learning for Volt-VAR </a:t>
            </a:r>
            <a:r>
              <a:rPr lang="en-US" sz="1100" dirty="0"/>
              <a:t>Control in Power Distribution Networks", </a:t>
            </a:r>
            <a:r>
              <a:rPr lang="en-US" sz="1100" i="1" dirty="0"/>
              <a:t>IEEE Transactions on </a:t>
            </a:r>
            <a:r>
              <a:rPr lang="en-US" sz="1100" i="1" dirty="0" smtClean="0"/>
              <a:t>Smart Grid</a:t>
            </a:r>
            <a:r>
              <a:rPr lang="en-US" sz="1100" dirty="0"/>
              <a:t>, </a:t>
            </a:r>
            <a:r>
              <a:rPr lang="en-US" sz="1100" dirty="0">
                <a:hlinkClick r:id="rId6"/>
              </a:rPr>
              <a:t>https://arxiv.org/abs/2007.02991</a:t>
            </a:r>
            <a:r>
              <a:rPr lang="en-US" sz="1100" dirty="0"/>
              <a:t>, </a:t>
            </a:r>
            <a:r>
              <a:rPr lang="en-US" sz="1100" dirty="0" smtClean="0"/>
              <a:t>2021. DOI: 10.1109/TSG.2021.3058996.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1267030"/>
            <a:ext cx="3842849" cy="3585516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10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814744"/>
            <a:ext cx="8382000" cy="55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" y="1447800"/>
            <a:ext cx="8991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Applications of Machine Learning in Smart Grid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Transmission System and Electricity Market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Distribution System and End-use Customer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Key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Problems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Solved by Pure Data-Driven Methods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Power System Event Detection and Classification Using PMU Data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Deep Reinforcement Learning-based Distribution System Control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Key </a:t>
            </a:r>
            <a:r>
              <a:rPr lang="en-US" sz="2000" dirty="0" smtClean="0"/>
              <a:t>Problems </a:t>
            </a:r>
            <a:r>
              <a:rPr lang="en-US" sz="2000" dirty="0" smtClean="0"/>
              <a:t>Solved by Physics-Informed Methods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Phase Connectivity Identification,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Theft Detection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Line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Parameter Estimation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Behind-the-meter Solar PV Generation Estimation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Important Takeaway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5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752663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Phase Connectivity Identification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3429000"/>
            <a:ext cx="5257800" cy="3276600"/>
          </a:xfrm>
        </p:spPr>
        <p:txBody>
          <a:bodyPr/>
          <a:lstStyle/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Why is it important?</a:t>
            </a:r>
            <a:endParaRPr lang="en-US" altLang="en-US" sz="1800" dirty="0" smtClean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48640" lvl="1" indent="-274320">
              <a:spcBef>
                <a:spcPts val="600"/>
              </a:spcBef>
              <a:spcAft>
                <a:spcPts val="300"/>
              </a:spcAft>
            </a:pPr>
            <a:r>
              <a:rPr lang="en-US" altLang="en-US" sz="18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Phase connectivity is crucial to an array of distribution system analysis &amp; operation tools including</a:t>
            </a:r>
          </a:p>
          <a:p>
            <a:pPr marL="731520" lvl="2" indent="-182880">
              <a:spcBef>
                <a:spcPts val="600"/>
              </a:spcBef>
              <a:spcAft>
                <a:spcPts val="300"/>
              </a:spcAft>
            </a:pP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3-phase </a:t>
            </a: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Power flow</a:t>
            </a:r>
          </a:p>
          <a:p>
            <a:pPr marL="731520" lvl="2" indent="-182880">
              <a:spcBef>
                <a:spcPts val="600"/>
              </a:spcBef>
              <a:spcAft>
                <a:spcPts val="300"/>
              </a:spcAft>
            </a:pP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Load </a:t>
            </a: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balancing, State </a:t>
            </a: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estimation</a:t>
            </a:r>
          </a:p>
          <a:p>
            <a:pPr marL="731520" lvl="2" indent="-182880">
              <a:spcBef>
                <a:spcPts val="600"/>
              </a:spcBef>
              <a:spcAft>
                <a:spcPts val="300"/>
              </a:spcAft>
            </a:pP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3-phase optimal power flow</a:t>
            </a:r>
          </a:p>
          <a:p>
            <a:pPr marL="731520" lvl="2" indent="-182880">
              <a:spcBef>
                <a:spcPts val="600"/>
              </a:spcBef>
              <a:spcAft>
                <a:spcPts val="300"/>
              </a:spcAft>
            </a:pP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Volt-VAR </a:t>
            </a: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control</a:t>
            </a:r>
          </a:p>
          <a:p>
            <a:pPr marL="731520" lvl="2" indent="-182880">
              <a:spcBef>
                <a:spcPts val="600"/>
              </a:spcBef>
              <a:spcAft>
                <a:spcPts val="300"/>
              </a:spcAft>
            </a:pP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etwork </a:t>
            </a: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reconfiguration and </a:t>
            </a: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restoration</a:t>
            </a:r>
            <a:endParaRPr lang="en-US" altLang="en-US" sz="16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6" name="Picture 2" descr="Dist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4006507" cy="314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437767"/>
            <a:ext cx="8534400" cy="195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5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Problem Definition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Identify the phase connectivity of each smart meter / transformer in the power distribution network.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Very few electric utility companies have completely accurate phase connectivity information in GIS!</a:t>
            </a:r>
            <a:endParaRPr lang="en-US" sz="1800" dirty="0" smtClean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5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84" y="762000"/>
            <a:ext cx="8985616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Unsupervised ML Algorithms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184" y="5410200"/>
            <a:ext cx="8985616" cy="710545"/>
          </a:xfrm>
        </p:spPr>
        <p:txBody>
          <a:bodyPr/>
          <a:lstStyle/>
          <a:p>
            <a:pPr marL="182880" indent="-182880">
              <a:spcBef>
                <a:spcPts val="300"/>
              </a:spcBef>
              <a:spcAft>
                <a:spcPts val="0"/>
              </a:spcAft>
              <a:buClr>
                <a:srgbClr val="330066"/>
              </a:buClr>
            </a:pPr>
            <a:r>
              <a:rPr lang="en-US" altLang="en-US" sz="18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Cluster analysis on voltage magnitude measurements from smart meters</a:t>
            </a:r>
          </a:p>
          <a:p>
            <a:pPr marL="182880" indent="-182880">
              <a:spcBef>
                <a:spcPts val="300"/>
              </a:spcBef>
              <a:spcAft>
                <a:spcPts val="0"/>
              </a:spcAft>
              <a:buClr>
                <a:srgbClr val="330066"/>
              </a:buClr>
            </a:pPr>
            <a:r>
              <a:rPr lang="en-US" altLang="en-US" sz="18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Must-link constraints enforced with known primary feeder </a:t>
            </a:r>
            <a:r>
              <a:rPr lang="en-US" altLang="en-US" sz="18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connection</a:t>
            </a:r>
            <a:endParaRPr lang="en-US" altLang="en-US" sz="18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2819400" cy="2087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825" y="3297535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Linear Dimension Reduction + Centroid-based Clustering 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3809" y="3276600"/>
            <a:ext cx="2893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Nonlinear Dimension Reduction + Density-based Clustering 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143000"/>
            <a:ext cx="3121101" cy="2163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01" y="1295401"/>
            <a:ext cx="3127299" cy="4091968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005855"/>
              </p:ext>
            </p:extLst>
          </p:nvPr>
        </p:nvGraphicFramePr>
        <p:xfrm>
          <a:off x="692312" y="3810000"/>
          <a:ext cx="4870288" cy="15494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7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7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75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9893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Feeder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Granularity of Meter Readings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hour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15-minute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5-minute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93.62%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94.32%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94.40%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87.55%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88.86%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92.03%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8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83.94%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90.02%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91.56%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6038850"/>
            <a:ext cx="83820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100" dirty="0" smtClean="0">
                <a:latin typeface="Helvetica" panose="020B0604020202020204" pitchFamily="34" charset="0"/>
              </a:rPr>
              <a:t>W </a:t>
            </a:r>
            <a:r>
              <a:rPr lang="en-US" sz="1100" dirty="0">
                <a:latin typeface="Helvetica" panose="020B0604020202020204" pitchFamily="34" charset="0"/>
              </a:rPr>
              <a:t>Wang, N. Yu, B. Foggo, and J. Davis, "Phase Identification in Electric Power Distribution Systems by Clustering of Smart Meter Data," 15th </a:t>
            </a:r>
            <a:r>
              <a:rPr lang="en-US" sz="1100" i="1" dirty="0">
                <a:latin typeface="Helvetica" panose="020B0604020202020204" pitchFamily="34" charset="0"/>
              </a:rPr>
              <a:t>IEEE International Conference on Machine Learning and Applications (ICMLA)</a:t>
            </a:r>
            <a:r>
              <a:rPr lang="en-US" sz="1100" dirty="0">
                <a:latin typeface="Helvetica" panose="020B0604020202020204" pitchFamily="34" charset="0"/>
              </a:rPr>
              <a:t>, CA, 2016.</a:t>
            </a:r>
          </a:p>
          <a:p>
            <a:r>
              <a:rPr lang="en-US" sz="1100" dirty="0" smtClean="0"/>
              <a:t>W</a:t>
            </a:r>
            <a:r>
              <a:rPr lang="en-US" sz="1100" dirty="0"/>
              <a:t>. Wang and N. Yu, "AMI Data Driven Phase Identification in Smart Grid," the </a:t>
            </a:r>
            <a:r>
              <a:rPr lang="en-US" sz="1100" i="1" dirty="0"/>
              <a:t>Second International Conference on Green Communications, Computing and Technologies</a:t>
            </a:r>
            <a:r>
              <a:rPr lang="en-US" sz="1100" dirty="0"/>
              <a:t>, Rome, Italy, Sep. 2017. Received Best Paper Award.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2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84" y="838200"/>
            <a:ext cx="8985616" cy="533400"/>
          </a:xfrm>
        </p:spPr>
        <p:txBody>
          <a:bodyPr>
            <a:noAutofit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upervised ML Algorithms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84" y="3886200"/>
                <a:ext cx="8985616" cy="1981200"/>
              </a:xfrm>
            </p:spPr>
            <p:txBody>
              <a:bodyPr/>
              <a:lstStyle/>
              <a:p>
                <a:pPr marL="182880" indent="-182880">
                  <a:spcBef>
                    <a:spcPts val="300"/>
                  </a:spcBef>
                  <a:spcAft>
                    <a:spcPts val="300"/>
                  </a:spcAft>
                  <a:buClr>
                    <a:srgbClr val="330066"/>
                  </a:buClr>
                </a:pPr>
                <a:r>
                  <a:rPr lang="en-US" sz="1800" dirty="0" smtClean="0">
                    <a:solidFill>
                      <a:srgbClr val="000000"/>
                    </a:solidFill>
                  </a:rPr>
                  <a:t>Among </a:t>
                </a:r>
                <a:r>
                  <a:rPr lang="en-US" sz="1800" dirty="0">
                    <a:solidFill>
                      <a:srgbClr val="000000"/>
                    </a:solidFill>
                  </a:rPr>
                  <a:t>off-the-shelf machine learning algorithms, neural network with dropout </a:t>
                </a:r>
                <a:r>
                  <a:rPr lang="en-US" sz="1800" dirty="0" smtClean="0">
                    <a:solidFill>
                      <a:srgbClr val="000000"/>
                    </a:solidFill>
                  </a:rPr>
                  <a:t>layers </a:t>
                </a:r>
                <a:r>
                  <a:rPr lang="en-US" sz="1800" dirty="0">
                    <a:solidFill>
                      <a:srgbClr val="000000"/>
                    </a:solidFill>
                  </a:rPr>
                  <a:t>performed the best with a small amount of training data.</a:t>
                </a:r>
              </a:p>
              <a:p>
                <a:pPr marL="182880" indent="-182880">
                  <a:spcBef>
                    <a:spcPts val="300"/>
                  </a:spcBef>
                  <a:spcAft>
                    <a:spcPts val="300"/>
                  </a:spcAft>
                  <a:buClr>
                    <a:srgbClr val="330066"/>
                  </a:buClr>
                </a:pPr>
                <a:r>
                  <a:rPr lang="en-US" sz="1800" dirty="0">
                    <a:solidFill>
                      <a:srgbClr val="000000"/>
                    </a:solidFill>
                  </a:rPr>
                  <a:t>The entropy of feature space for phase identification problem is very low.</a:t>
                </a:r>
              </a:p>
              <a:p>
                <a:pPr marL="182880" indent="-182880">
                  <a:spcBef>
                    <a:spcPts val="300"/>
                  </a:spcBef>
                  <a:spcAft>
                    <a:spcPts val="300"/>
                  </a:spcAft>
                  <a:buClr>
                    <a:srgbClr val="330066"/>
                  </a:buClr>
                </a:pPr>
                <a:r>
                  <a:rPr lang="en-US" sz="1800" dirty="0">
                    <a:solidFill>
                      <a:srgbClr val="000000"/>
                    </a:solidFill>
                  </a:rPr>
                  <a:t>An information ‘anti-regularization’ term should be added to the loss function of supervised ML algorithm to penalize information compression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.</a:t>
                </a:r>
              </a:p>
              <a:p>
                <a:pPr marL="182880" indent="-182880">
                  <a:spcBef>
                    <a:spcPts val="300"/>
                  </a:spcBef>
                  <a:spcAft>
                    <a:spcPts val="300"/>
                  </a:spcAft>
                  <a:buClr>
                    <a:srgbClr val="330066"/>
                  </a:buClr>
                </a:pPr>
                <a:r>
                  <a:rPr lang="en-US" sz="18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A</a:t>
                </a:r>
                <a:r>
                  <a:rPr lang="en-US" sz="1800" dirty="0" smtClean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ccuracy </a:t>
                </a:r>
                <a:r>
                  <a:rPr lang="en-US" sz="18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is significantly improved </a:t>
                </a:r>
                <a:r>
                  <a:rPr lang="en-US" sz="1800" dirty="0" smtClean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with </a:t>
                </a:r>
                <a:r>
                  <a:rPr lang="en-US" sz="18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information loading </a:t>
                </a:r>
                <a:r>
                  <a:rPr lang="en-US" sz="1800" dirty="0" smtClean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&amp; </a:t>
                </a:r>
                <a:r>
                  <a:rPr lang="en-US" sz="18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training data selection.</a:t>
                </a: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82880" indent="-182880">
                  <a:spcBef>
                    <a:spcPts val="300"/>
                  </a:spcBef>
                  <a:spcAft>
                    <a:spcPts val="0"/>
                  </a:spcAft>
                  <a:buClr>
                    <a:srgbClr val="330066"/>
                  </a:buClr>
                </a:pPr>
                <a:endParaRPr lang="en-US" altLang="en-US" sz="2000" dirty="0">
                  <a:solidFill>
                    <a:srgbClr val="000000"/>
                  </a:solidFill>
                  <a:ea typeface="ＭＳ Ｐゴシック" panose="020B0600070205080204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84" y="3886200"/>
                <a:ext cx="8985616" cy="1981200"/>
              </a:xfrm>
              <a:blipFill>
                <a:blip r:embed="rId2"/>
                <a:stretch>
                  <a:fillRect t="-1846" r="-136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2789"/>
              </p:ext>
            </p:extLst>
          </p:nvPr>
        </p:nvGraphicFramePr>
        <p:xfrm>
          <a:off x="4876800" y="1524001"/>
          <a:ext cx="3962399" cy="2156240"/>
        </p:xfrm>
        <a:graphic>
          <a:graphicData uri="http://schemas.openxmlformats.org/drawingml/2006/table">
            <a:tbl>
              <a:tblPr firstRow="1" bandRow="1"/>
              <a:tblGrid>
                <a:gridCol w="1039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9055">
                  <a:extLst>
                    <a:ext uri="{9D8B030D-6E8A-4147-A177-3AD203B41FA5}">
                      <a16:colId xmlns:a16="http://schemas.microsoft.com/office/drawing/2014/main" val="2498014848"/>
                    </a:ext>
                  </a:extLst>
                </a:gridCol>
              </a:tblGrid>
              <a:tr h="6174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Circuit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Neural</a:t>
                      </a:r>
                      <a:r>
                        <a:rPr lang="en-US" sz="1200" baseline="0" dirty="0" smtClean="0"/>
                        <a:t> Network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Information</a:t>
                      </a:r>
                      <a:r>
                        <a:rPr lang="en-US" sz="1200" baseline="0" dirty="0" smtClean="0"/>
                        <a:t> Load &amp; Training Data Selection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80.7%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91.0%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64.7%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96.3%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74.1%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93.1%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75.0%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98.8%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51.7%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97.3%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b="5967"/>
          <a:stretch/>
        </p:blipFill>
        <p:spPr>
          <a:xfrm>
            <a:off x="75525" y="1484698"/>
            <a:ext cx="4725075" cy="23521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950803"/>
            <a:ext cx="83820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100" dirty="0" smtClean="0"/>
              <a:t>B</a:t>
            </a:r>
            <a:r>
              <a:rPr lang="en-US" sz="1100" dirty="0"/>
              <a:t>. Foggo, N. Yu, and W. Wang, "A Comprehensive Evaluation of Supervised Machine Learning for the Phase Identification Problem," 20th </a:t>
            </a:r>
            <a:r>
              <a:rPr lang="en-US" sz="1100" i="1" dirty="0"/>
              <a:t>International Conference on Machine Learning and Applications</a:t>
            </a:r>
            <a:r>
              <a:rPr lang="en-US" sz="1100" dirty="0"/>
              <a:t>, pp.1-9, Copenhagen, Denmark, 2018.</a:t>
            </a:r>
          </a:p>
          <a:p>
            <a:r>
              <a:rPr lang="en-US" sz="1100" dirty="0" smtClean="0"/>
              <a:t>B</a:t>
            </a:r>
            <a:r>
              <a:rPr lang="en-US" sz="1100" dirty="0"/>
              <a:t>. Foggo and N. Yu, "Improving Supervised Phase Identification Through the Theory of Information Losses," </a:t>
            </a:r>
            <a:r>
              <a:rPr lang="en-US" sz="1100" i="1" dirty="0"/>
              <a:t>IEEE Transactions on Smart Grid</a:t>
            </a:r>
            <a:r>
              <a:rPr lang="en-US" sz="1100" dirty="0"/>
              <a:t>, vol. 11, pp. 2337-2346, 2020, Digital Object Identifier: 10.1109/TSG.2019.2952080.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4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84" y="762000"/>
            <a:ext cx="8985616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Physics Informed ML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19200"/>
                <a:ext cx="9144000" cy="3048000"/>
              </a:xfrm>
            </p:spPr>
            <p:txBody>
              <a:bodyPr/>
              <a:lstStyle/>
              <a:p>
                <a:pPr marL="182880" indent="-182880">
                  <a:spcBef>
                    <a:spcPts val="600"/>
                  </a:spcBef>
                  <a:spcAft>
                    <a:spcPts val="0"/>
                  </a:spcAft>
                  <a:buClr>
                    <a:srgbClr val="330066"/>
                  </a:buClr>
                </a:pPr>
                <a:r>
                  <a:rPr lang="en-US" sz="1800" dirty="0" smtClean="0">
                    <a:solidFill>
                      <a:srgbClr val="000000"/>
                    </a:solidFill>
                  </a:rPr>
                  <a:t>Develop </a:t>
                </a:r>
                <a:r>
                  <a:rPr lang="en-US" sz="1800" dirty="0">
                    <a:solidFill>
                      <a:srgbClr val="000000"/>
                    </a:solidFill>
                  </a:rPr>
                  <a:t>a physical model, which links the phase connections to the voltage magnitudes and power injections via the three-phase power flow manifold.</a:t>
                </a:r>
              </a:p>
              <a:p>
                <a:pPr marL="182880" indent="-182880">
                  <a:spcBef>
                    <a:spcPts val="600"/>
                  </a:spcBef>
                  <a:spcAft>
                    <a:spcPts val="0"/>
                  </a:spcAft>
                  <a:buClr>
                    <a:srgbClr val="330066"/>
                  </a:buClr>
                </a:pPr>
                <a:r>
                  <a:rPr lang="en-US" sz="1800" dirty="0">
                    <a:solidFill>
                      <a:srgbClr val="000000"/>
                    </a:solidFill>
                  </a:rPr>
                  <a:t>Formulate the phase identification problem as a maximum likelihood estimation (MLE) and a maximum marginal likelihood estimation (MMLE) problem.</a:t>
                </a:r>
              </a:p>
              <a:p>
                <a:pPr marL="548640" lvl="1" indent="-274320">
                  <a:spcBef>
                    <a:spcPts val="600"/>
                  </a:spcBef>
                  <a:spcAft>
                    <a:spcPts val="900"/>
                  </a:spcAft>
                  <a:buClr>
                    <a:srgbClr val="669999"/>
                  </a:buClr>
                </a:pPr>
                <a:r>
                  <a:rPr lang="en-US" sz="1600" dirty="0">
                    <a:solidFill>
                      <a:srgbClr val="000000"/>
                    </a:solidFill>
                  </a:rPr>
                  <a:t>The likelihood of observing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acc>
                          <m:accPr>
                            <m:chr m:val="̃"/>
                            <m:ctrlPr>
                              <a:rPr lang="en-US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d>
                          <m:dPr>
                            <m:ctrlP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1600" dirty="0">
                    <a:solidFill>
                      <a:srgbClr val="000000"/>
                    </a:solidFill>
                  </a:rPr>
                  <a:t> given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</a:rPr>
                  <a:t> (phase connection),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acc>
                          <m:accPr>
                            <m:chr m:val="̃"/>
                            <m:ctrlPr>
                              <a:rPr lang="en-US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  <m:d>
                          <m:dPr>
                            <m:ctrlP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1600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acc>
                          <m:accPr>
                            <m:chr m:val="̃"/>
                            <m:ctrlPr>
                              <a:rPr lang="en-US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</m:acc>
                        <m:d>
                          <m:dPr>
                            <m:ctrlP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1600" dirty="0">
                    <a:solidFill>
                      <a:srgbClr val="000000"/>
                    </a:solidFill>
                  </a:rPr>
                  <a:t> is</a:t>
                </a:r>
              </a:p>
              <a:p>
                <a:pPr marL="344487" lvl="1" indent="0">
                  <a:spcBef>
                    <a:spcPts val="600"/>
                  </a:spcBef>
                  <a:spcAft>
                    <a:spcPts val="0"/>
                  </a:spcAft>
                  <a:buClr>
                    <a:srgbClr val="66999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𝑃𝑟𝑜𝑏</m:t>
                      </m:r>
                      <m:d>
                        <m:dPr>
                          <m:endChr m:val="|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6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16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acc>
                            <m:accPr>
                              <m:chr m:val="̃"/>
                              <m:ctrlPr>
                                <a:rPr lang="en-US" sz="1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{</m:t>
                          </m:r>
                          <m:acc>
                            <m:accPr>
                              <m:chr m:val="̃"/>
                              <m:ctrlPr>
                                <a:rPr lang="en-US" sz="1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acc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1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𝑀𝑇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⁡{−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16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acc>
                            <m:accPr>
                              <m:chr m:val="̃"/>
                              <m:ctrlPr>
                                <a:rPr lang="en-US" sz="1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̃"/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)]</m:t>
                          </m:r>
                        </m:e>
                      </m:nary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82880" indent="-182880">
                  <a:spcBef>
                    <a:spcPts val="300"/>
                  </a:spcBef>
                  <a:spcAft>
                    <a:spcPts val="300"/>
                  </a:spcAft>
                  <a:buClr>
                    <a:srgbClr val="330066"/>
                  </a:buClr>
                </a:pPr>
                <a:r>
                  <a:rPr lang="en-US" sz="1800" b="1" u="sng" dirty="0">
                    <a:solidFill>
                      <a:srgbClr val="000000"/>
                    </a:solidFill>
                  </a:rPr>
                  <a:t>C</a:t>
                </a:r>
                <a:r>
                  <a:rPr lang="en-US" sz="1800" b="1" u="sng" dirty="0" smtClean="0">
                    <a:solidFill>
                      <a:srgbClr val="000000"/>
                    </a:solidFill>
                  </a:rPr>
                  <a:t>orrect </a:t>
                </a:r>
                <a:r>
                  <a:rPr lang="en-US" sz="1800" b="1" u="sng" dirty="0">
                    <a:solidFill>
                      <a:srgbClr val="000000"/>
                    </a:solidFill>
                  </a:rPr>
                  <a:t>phase connection achieves the highest log likelihood </a:t>
                </a:r>
                <a:r>
                  <a:rPr lang="en-US" sz="1800" b="1" u="sng" dirty="0" smtClean="0">
                    <a:solidFill>
                      <a:srgbClr val="000000"/>
                    </a:solidFill>
                  </a:rPr>
                  <a:t>values.</a:t>
                </a:r>
                <a:endParaRPr lang="en-US" sz="1800" b="1" u="sng" dirty="0">
                  <a:solidFill>
                    <a:srgbClr val="000000"/>
                  </a:solidFill>
                </a:endParaRPr>
              </a:p>
              <a:p>
                <a:pPr marL="182880" indent="-182880">
                  <a:spcBef>
                    <a:spcPts val="600"/>
                  </a:spcBef>
                  <a:spcAft>
                    <a:spcPts val="300"/>
                  </a:spcAft>
                  <a:buClr>
                    <a:srgbClr val="330066"/>
                  </a:buClr>
                </a:pP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19200"/>
                <a:ext cx="9144000" cy="3048000"/>
              </a:xfrm>
              <a:blipFill>
                <a:blip r:embed="rId2"/>
                <a:stretch>
                  <a:fillRect t="-1000" r="-67" b="-3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01016"/>
              </p:ext>
            </p:extLst>
          </p:nvPr>
        </p:nvGraphicFramePr>
        <p:xfrm>
          <a:off x="609600" y="4267200"/>
          <a:ext cx="7772400" cy="2133600"/>
        </p:xfrm>
        <a:graphic>
          <a:graphicData uri="http://schemas.openxmlformats.org/drawingml/2006/table">
            <a:tbl>
              <a:tblPr firstRow="1" bandRow="1"/>
              <a:tblGrid>
                <a:gridCol w="1990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5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Feeder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Meter Class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30 days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60 days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90 days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12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37-bus (radial)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0.1%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1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0.2%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92%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12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123-bus (radial)</a:t>
                      </a:r>
                      <a:endParaRPr lang="en-US" sz="1400" baseline="300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0.1%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96.47%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1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0.2%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63.53%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96.47%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100%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512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342-bus (meshed)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0.1%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96.63%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51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0.2%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72.60%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99.52%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6400800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+mn-lt"/>
              </a:rPr>
              <a:t>W</a:t>
            </a:r>
            <a:r>
              <a:rPr lang="en-US" sz="1100" dirty="0">
                <a:latin typeface="+mn-lt"/>
              </a:rPr>
              <a:t>. Wang and N. Yu, "Maximum Marginal Likelihood Estimation of Phase Connections in Power Distribution Systems," </a:t>
            </a:r>
            <a:r>
              <a:rPr lang="en-US" sz="1100" i="1" dirty="0">
                <a:latin typeface="+mn-lt"/>
              </a:rPr>
              <a:t>IEEE Transactions on Power Systems</a:t>
            </a:r>
            <a:r>
              <a:rPr lang="en-US" sz="1100" dirty="0">
                <a:latin typeface="+mn-lt"/>
              </a:rPr>
              <a:t>, vol. 35, no. 5, pp.3906-3917, Sep. 2020.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838200"/>
            <a:ext cx="8382000" cy="55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Phase ID Technology</a:t>
            </a: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765881"/>
              </p:ext>
            </p:extLst>
          </p:nvPr>
        </p:nvGraphicFramePr>
        <p:xfrm>
          <a:off x="152400" y="1447800"/>
          <a:ext cx="8839200" cy="4485226"/>
        </p:xfrm>
        <a:graphic>
          <a:graphicData uri="http://schemas.openxmlformats.org/drawingml/2006/table">
            <a:tbl>
              <a:tblPr firstRow="1" firstCol="1" bandRow="1"/>
              <a:tblGrid>
                <a:gridCol w="2652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3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2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0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9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109" marR="6210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Unsupervised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ML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109" marR="62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Supervised ML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109" marR="62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Physics-informed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ML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109" marR="62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22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Smart</a:t>
                      </a:r>
                      <a:r>
                        <a:rPr lang="en-US" sz="1400" b="1" baseline="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Meter Data</a:t>
                      </a:r>
                      <a:endParaRPr lang="en-US" sz="18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109" marR="62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Voltage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magnitude (required)</a:t>
                      </a:r>
                      <a:endParaRPr lang="en-US" sz="14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109" marR="62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Voltage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magnitude (required)</a:t>
                      </a:r>
                      <a:endParaRPr lang="en-US" sz="1400" dirty="0" smtClean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109" marR="62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Voltage magnitude, real power (required), reactive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power (optional)</a:t>
                      </a:r>
                      <a:endParaRPr lang="en-US" sz="14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109" marR="62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1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Correct</a:t>
                      </a:r>
                      <a:r>
                        <a:rPr lang="en-US" sz="1400" b="1" baseline="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Phase Labels for Transformers/Meters</a:t>
                      </a:r>
                      <a:endParaRPr lang="en-US" sz="18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109" marR="62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Not needed</a:t>
                      </a:r>
                      <a:endParaRPr lang="en-US" sz="14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109" marR="62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Needed for a small percentage of meters</a:t>
                      </a:r>
                      <a:endParaRPr lang="en-US" sz="14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109" marR="62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Not required</a:t>
                      </a:r>
                      <a:endParaRPr lang="en-US" sz="14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109" marR="62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3614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Primary Feeder Model and Point of Connection for Smart Meters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109" marR="62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Not needed</a:t>
                      </a:r>
                      <a:endParaRPr lang="en-US" sz="14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109" marR="62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Not needed</a:t>
                      </a:r>
                      <a:endParaRPr lang="en-US" sz="14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109" marR="62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Require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p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hysical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primary feeder model &amp; point connection info for meters</a:t>
                      </a:r>
                      <a:endParaRPr lang="en-US" sz="14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109" marR="62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3127935"/>
                  </a:ext>
                </a:extLst>
              </a:tr>
              <a:tr h="839629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Accuracy*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109" marR="62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&gt; 84% (hourly data)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&gt; 90% (15-minute)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&gt; 92% (5-minute)</a:t>
                      </a:r>
                      <a:endParaRPr lang="en-US" sz="14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109" marR="62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&gt; 92% (hourly data with 5% training labels)</a:t>
                      </a:r>
                      <a:endParaRPr lang="en-US" sz="14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109" marR="62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&gt; 96.5% (30 days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hourly data, 0.1% meter class)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100% (60 days hourly data, 0.1% meter class)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109" marR="62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683794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0198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* Accuracy depends many physical characteristics of the feeder such as the number of </a:t>
            </a:r>
            <a:r>
              <a:rPr lang="en-US" sz="16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phase </a:t>
            </a:r>
            <a:r>
              <a:rPr lang="en-US" sz="16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connections, level of unbalanceness, and data quality. The accuracy numbers are based on the worst case results from over 100 real-world distribution feeders in U.S. </a:t>
            </a:r>
            <a:endParaRPr lang="en-US" sz="16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29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814744"/>
            <a:ext cx="8382000" cy="55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" y="1447800"/>
            <a:ext cx="8991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Applications of Machine Learning in Smart Grid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Transmission System and Electricity Market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Distribution System and End-use Customer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Key </a:t>
            </a:r>
            <a:r>
              <a:rPr lang="en-US" sz="2000" dirty="0" smtClean="0"/>
              <a:t>Problems </a:t>
            </a:r>
            <a:r>
              <a:rPr lang="en-US" sz="2000" dirty="0" smtClean="0"/>
              <a:t>Solved by Pure Data-Driven Methods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Power System Event Detection and Classification Using PMU Data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Deep Reinforcement Learning-based Distribution System Control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Key </a:t>
            </a:r>
            <a:r>
              <a:rPr lang="en-US" sz="2000" dirty="0" smtClean="0"/>
              <a:t>Problems </a:t>
            </a:r>
            <a:r>
              <a:rPr lang="en-US" sz="2000" dirty="0" smtClean="0"/>
              <a:t>Solved by Physics-Informed Methods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Phase Connectivity Identification, Theft Detection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Line </a:t>
            </a:r>
            <a:r>
              <a:rPr lang="en-US" sz="1800" dirty="0"/>
              <a:t>Parameter Estimation</a:t>
            </a:r>
            <a:endParaRPr lang="en-US" sz="1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Behind-the-meter Solar PV Generation Estimation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Important Takeaway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76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814744"/>
            <a:ext cx="8382000" cy="55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" y="1447800"/>
            <a:ext cx="8991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Applications of Machine Learning in Smart Grid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Transmission System and Electricity Market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Distribution System and End-use Customer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Key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Problems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Solved by Pure Data-Driven Methods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Power System Event Detection and Classification Using PMU Data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Deep Reinforcement Learning-based Distribution System Control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Key </a:t>
            </a:r>
            <a:r>
              <a:rPr lang="en-US" sz="2000" dirty="0" smtClean="0"/>
              <a:t>Problems </a:t>
            </a:r>
            <a:r>
              <a:rPr lang="en-US" sz="2000" dirty="0" smtClean="0"/>
              <a:t>Solved by Physics-Informed Methods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Phase Connectivity Identification, </a:t>
            </a:r>
            <a:r>
              <a:rPr lang="en-US" sz="1800" dirty="0" smtClean="0"/>
              <a:t>Theft Detection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Line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Parameter Estimation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Behind-the-meter Solar PV Generation Estimation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Important Takeaway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37" y="838200"/>
            <a:ext cx="8752663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Electricity Theft Detection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184" y="1447800"/>
            <a:ext cx="8985616" cy="5029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Problem Definition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ea typeface="ＭＳ Ｐゴシック" panose="020B0600070205080204" pitchFamily="34" charset="-128"/>
              </a:rPr>
              <a:t>Energy Theft: The activity of reducing electricity bill by altering the electricity consumption (physical / cyber)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5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Physical: Bypassing the smart meter, tamper electricity meters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15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Cyber: Hack into meters, communication network to change kWh readings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Why is it important? (Business Value)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According to Northeast Group, LLC, the world loses $89.3 billion annually to electricity theft in 2015 (India $16.2 billion).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In the North America energy theft costs between 0.5% and 3.5% of annual gross revenue.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B.C. Hydro estimates up to 3% of energy theft with 1500 ‘electrical diversions’ caught in 3 years. Center Point estimates energy theft is 1% to 2%.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Traditional detection methods rely on labor intensive inspections.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05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37" y="838200"/>
            <a:ext cx="8752663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Physically Informed Data-Driven Method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184" y="1447800"/>
            <a:ext cx="4108816" cy="5029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There exists linear models between power and voltage magnitudes to distribution secondaries.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Find a tangent plane to power flow manifold centered at a suitable point.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Establishes an exploitable relationship between theft data and honest data</a:t>
            </a:r>
            <a:r>
              <a:rPr lang="en-US" altLang="en-US" sz="20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  <a:endParaRPr lang="en-US" altLang="en-US" sz="20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138" y="1524000"/>
            <a:ext cx="5105562" cy="311140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62736" y="4857750"/>
            <a:ext cx="8447863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5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Theft data has large negative residuals and the summation of all customers on the same secondary is zero.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The proposed algorithm does not depend on training samples for theft cases nor a complete network topology documentation.</a:t>
            </a:r>
            <a:endParaRPr lang="en-US" altLang="en-US" sz="18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320135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/>
              <a:t>Yuanqi Gao, Brandon Foggo, and Nanpeng Yu, </a:t>
            </a:r>
            <a:r>
              <a:rPr lang="en-US" sz="1200" dirty="0"/>
              <a:t>"A Physically Inspired Data-driven Model for Electricity Theft Detection with Smart Meter Data," in </a:t>
            </a:r>
            <a:r>
              <a:rPr lang="en-US" sz="1200" i="1" dirty="0"/>
              <a:t>IEEE Transactions on Industrial </a:t>
            </a:r>
            <a:r>
              <a:rPr lang="en-US" sz="1200" i="1" dirty="0" smtClean="0"/>
              <a:t>Informatics,</a:t>
            </a:r>
            <a:r>
              <a:rPr lang="en-US" sz="1200" dirty="0" smtClean="0"/>
              <a:t> 2018. </a:t>
            </a:r>
            <a:r>
              <a:rPr lang="en-US" sz="1200" dirty="0" err="1" smtClean="0"/>
              <a:t>doi</a:t>
            </a:r>
            <a:r>
              <a:rPr lang="en-US" sz="1200" dirty="0"/>
              <a:t>: </a:t>
            </a:r>
            <a:r>
              <a:rPr lang="en-US" sz="1200" dirty="0" smtClean="0"/>
              <a:t>10.1109/TII.2019.2898171.</a:t>
            </a:r>
            <a:endParaRPr lang="en-US" altLang="zh-CN" sz="1200" b="1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1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2950"/>
            <a:ext cx="8991600" cy="496556"/>
          </a:xfrm>
        </p:spPr>
        <p:txBody>
          <a:bodyPr/>
          <a:lstStyle/>
          <a:p>
            <a:r>
              <a:rPr lang="en-US" sz="3200" dirty="0"/>
              <a:t>Physical Model and Properties of Residuals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518189"/>
                <a:ext cx="9144000" cy="377411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1600" dirty="0" smtClean="0">
                    <a:solidFill>
                      <a:srgbClr val="000000"/>
                    </a:solidFill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Suppose without loss of generality that customer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en-US" sz="1600" dirty="0" smtClean="0">
                    <a:solidFill>
                      <a:srgbClr val="000000"/>
                    </a:solidFill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is the thief, then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518189"/>
                <a:ext cx="9144000" cy="377411"/>
              </a:xfrm>
              <a:blipFill>
                <a:blip r:embed="rId2"/>
                <a:stretch>
                  <a:fillRect t="-4839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45999" y="2876579"/>
                <a:ext cx="3813801" cy="47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dirty="0" smtClean="0"/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999" y="2876579"/>
                <a:ext cx="3813801" cy="476221"/>
              </a:xfrm>
              <a:prstGeom prst="rect">
                <a:avLst/>
              </a:prstGeom>
              <a:blipFill>
                <a:blip r:embed="rId3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0" y="3280189"/>
                <a:ext cx="9144000" cy="3774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Blip>
                    <a:blip r:embed="rId4"/>
                  </a:buBlip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3476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Blip>
                    <a:blip r:embed="rId5"/>
                  </a:buBlip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Blip>
                    <a:blip r:embed="rId6"/>
                  </a:buBlip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Blip>
                    <a:blip r:embed="rId5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Blip>
                    <a:blip r:embed="rId6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1600" dirty="0" smtClean="0">
                    <a:solidFill>
                      <a:srgbClr val="000000"/>
                    </a:solidFill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Calibri" panose="020F0502020204030204" pitchFamily="34" charset="0"/>
                          </a:rPr>
                          <m:t>𝑒</m:t>
                        </m:r>
                        <m:r>
                          <a:rPr lang="en-US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Calibri" panose="020F0502020204030204" pitchFamily="34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en-US" sz="1600" dirty="0" smtClean="0">
                    <a:solidFill>
                      <a:srgbClr val="000000"/>
                    </a:solidFill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Calibri" panose="020F05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600" dirty="0" smtClean="0">
                    <a:solidFill>
                      <a:srgbClr val="000000"/>
                    </a:solidFill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denote the out-of-sample residual time series for the energy thief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280189"/>
                <a:ext cx="9144000" cy="377411"/>
              </a:xfrm>
              <a:prstGeom prst="rect">
                <a:avLst/>
              </a:prstGeom>
              <a:blipFill>
                <a:blip r:embed="rId7"/>
                <a:stretch>
                  <a:fillRect b="-225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3700711"/>
            <a:ext cx="9144000" cy="37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5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6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Then the following results hold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899255" y="3941147"/>
                <a:ext cx="2227405" cy="717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cs typeface="Calibri" panose="020F0502020204030204" pitchFamily="34" charset="0"/>
                            </a:rPr>
                            <m:t>𝑒</m:t>
                          </m:r>
                          <m:r>
                            <a:rPr lang="en-US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cs typeface="Calibri" panose="020F0502020204030204" pitchFamily="34" charset="0"/>
                            </a:rPr>
                            <m:t>)</m:t>
                          </m:r>
                        </m:sup>
                      </m:sSubSup>
                      <m:r>
                        <a:rPr lang="en-US" alt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alt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cs typeface="Calibri" panose="020F0502020204030204" pitchFamily="34" charset="0"/>
                            </a:rPr>
                            <m:t>𝑗</m:t>
                          </m:r>
                          <m:r>
                            <a:rPr lang="en-US" alt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≠</m:t>
                          </m:r>
                          <m:r>
                            <a:rPr lang="en-US" alt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255" y="3941147"/>
                <a:ext cx="2227405" cy="7176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330660" y="4120640"/>
            <a:ext cx="10983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Lemma 1.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333431" y="4703147"/>
            <a:ext cx="10983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Lemma 2.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75702" y="4595050"/>
                <a:ext cx="2031262" cy="717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a:rPr lang="en-US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cs typeface="Calibri" panose="020F0502020204030204" pitchFamily="34" charset="0"/>
                                </a:rPr>
                                <m:t>𝑒</m:t>
                              </m:r>
                              <m:r>
                                <a:rPr lang="en-US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cs typeface="Calibri" panose="020F0502020204030204" pitchFamily="34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  <m:r>
                        <a:rPr lang="en-US" alt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alt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702" y="4595050"/>
                <a:ext cx="2031262" cy="7176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330660" y="5388947"/>
            <a:ext cx="10983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Lemma 3.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854920" y="5312747"/>
                <a:ext cx="6289080" cy="707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1600" dirty="0" smtClean="0">
                    <a:solidFill>
                      <a:srgbClr val="000000"/>
                    </a:solidFill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For any </a:t>
                </a:r>
                <a14:m>
                  <m:oMath xmlns:m="http://schemas.openxmlformats.org/officeDocument/2006/math">
                    <m:r>
                      <a:rPr lang="en-US" altLang="en-US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𝛿</m:t>
                    </m:r>
                    <m:r>
                      <a:rPr lang="en-US" altLang="en-US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&gt;0</m:t>
                    </m:r>
                  </m:oMath>
                </a14:m>
                <a:r>
                  <a:rPr lang="en-US" sz="1600" dirty="0" smtClean="0"/>
                  <a:t>, there exists a training data window length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600" dirty="0" smtClean="0"/>
                  <a:t> such that for each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600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ℙ</m:t>
                    </m:r>
                    <m:d>
                      <m:dPr>
                        <m:ctrlPr>
                          <a:rPr lang="en-US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cs typeface="Calibri" panose="020F0502020204030204" pitchFamily="34" charset="0"/>
                              </a:rPr>
                              <m:t>𝑦</m:t>
                            </m:r>
                          </m:sup>
                        </m:sSubSup>
                        <m:r>
                          <a:rPr lang="en-US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≥−</m:t>
                        </m:r>
                        <m:r>
                          <a:rPr lang="en-US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𝛿</m:t>
                        </m:r>
                      </m:e>
                    </m:d>
                    <m:r>
                      <a:rPr lang="en-US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&gt;1−</m:t>
                    </m:r>
                    <m:r>
                      <a:rPr lang="en-US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𝛿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920" y="5312747"/>
                <a:ext cx="6289080" cy="707053"/>
              </a:xfrm>
              <a:prstGeom prst="rect">
                <a:avLst/>
              </a:prstGeom>
              <a:blipFill>
                <a:blip r:embed="rId10"/>
                <a:stretch>
                  <a:fillRect l="-484" t="-2586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542" y="5947232"/>
            <a:ext cx="9144000" cy="91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5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6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Lemma 1 and Lemma 3 combine to show that a thief’s residuals will become negative once he or she begins to steal power.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Lemma 2 shows that the residuals of the other customers will raise to balance their sum.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-9190" y="1211345"/>
            <a:ext cx="830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5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6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Physics-informed Model for Estimating Power Consumption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05000" y="1524000"/>
                <a:ext cx="4892797" cy="678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</m:e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𝝌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524000"/>
                <a:ext cx="4892797" cy="6783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600200" y="2146176"/>
                <a:ext cx="5672066" cy="400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[1,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146176"/>
                <a:ext cx="5672066" cy="400174"/>
              </a:xfrm>
              <a:prstGeom prst="rect">
                <a:avLst/>
              </a:prstGeom>
              <a:blipFill>
                <a:blip r:embed="rId12"/>
                <a:stretch>
                  <a:fillRect l="-968"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2950"/>
            <a:ext cx="9144000" cy="496556"/>
          </a:xfrm>
        </p:spPr>
        <p:txBody>
          <a:bodyPr/>
          <a:lstStyle/>
          <a:p>
            <a:r>
              <a:rPr lang="en-US" sz="3200" dirty="0" smtClean="0"/>
              <a:t>Numerical Results with Real-world Meter Data</a:t>
            </a:r>
            <a:endParaRPr lang="en-US" sz="32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-9190" y="1211344"/>
            <a:ext cx="9153190" cy="54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12 KV distribution circuit, 6 months of smart meter data from 980 customers and 190 transformers with </a:t>
            </a: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s</a:t>
            </a: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ynthetic theft cases.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78" y="1813180"/>
            <a:ext cx="3632222" cy="1692020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419600" y="1828800"/>
            <a:ext cx="4572000" cy="1143000"/>
          </a:xfrm>
        </p:spPr>
        <p:txBody>
          <a:bodyPr/>
          <a:lstStyle/>
          <a:p>
            <a:pPr marL="182880" indent="-182880"/>
            <a:r>
              <a:rPr lang="en-US" sz="1600" dirty="0" smtClean="0"/>
              <a:t>The </a:t>
            </a:r>
            <a:r>
              <a:rPr lang="en-US" sz="1600" dirty="0"/>
              <a:t>average electric load consumed by the customer is 1.6 kWh.</a:t>
            </a:r>
          </a:p>
          <a:p>
            <a:pPr marL="182880" indent="-182880"/>
            <a:r>
              <a:rPr lang="en-US" sz="1600" dirty="0"/>
              <a:t>The mean of the estimation residual is -0.01 kWh and its standard deviation is 0.1 kWh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581400"/>
            <a:ext cx="3546788" cy="5914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ontent Placeholder 2"/>
              <p:cNvSpPr txBox="1">
                <a:spLocks/>
              </p:cNvSpPr>
              <p:nvPr/>
            </p:nvSpPr>
            <p:spPr bwMode="auto">
              <a:xfrm>
                <a:off x="4419600" y="3429000"/>
                <a:ext cx="4495800" cy="667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Blip>
                    <a:blip r:embed="rId2"/>
                  </a:buBlip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3476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Blip>
                    <a:blip r:embed="rId3"/>
                  </a:buBlip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Blip>
                    <a:blip r:embed="rId4"/>
                  </a:buBlip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Blip>
                    <a:blip r:embed="rId3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Blip>
                    <a:blip r:embed="rId4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880" indent="-182880"/>
                <a:r>
                  <a:rPr lang="en-US" sz="1600" dirty="0" smtClean="0"/>
                  <a:t>Anomaly score for customer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 smtClean="0"/>
                  <a:t> is much higher than that of all other customers in the feeder </a:t>
                </a:r>
                <a:endParaRPr lang="en-US" sz="1600" dirty="0"/>
              </a:p>
            </p:txBody>
          </p:sp>
        </mc:Choice>
        <mc:Fallback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3429000"/>
                <a:ext cx="4495800" cy="667680"/>
              </a:xfrm>
              <a:prstGeom prst="rect">
                <a:avLst/>
              </a:prstGeom>
              <a:blipFill>
                <a:blip r:embed="rId7"/>
                <a:stretch>
                  <a:fillRect t="-2752" r="-8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4307471"/>
            <a:ext cx="4114800" cy="24670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/>
              <p:cNvSpPr txBox="1">
                <a:spLocks/>
              </p:cNvSpPr>
              <p:nvPr/>
            </p:nvSpPr>
            <p:spPr bwMode="auto">
              <a:xfrm>
                <a:off x="4419600" y="4249080"/>
                <a:ext cx="4648200" cy="2456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Blip>
                    <a:blip r:embed="rId2"/>
                  </a:buBlip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3476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Blip>
                    <a:blip r:embed="rId3"/>
                  </a:buBlip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Blip>
                    <a:blip r:embed="rId4"/>
                  </a:buBlip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Blip>
                    <a:blip r:embed="rId3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Blip>
                    <a:blip r:embed="rId4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880" indent="-182880"/>
                <a:r>
                  <a:rPr lang="en-US" sz="1600" dirty="0" smtClean="0"/>
                  <a:t>Anomaly score increases monotonically with the amount of stolen electricity.</a:t>
                </a:r>
              </a:p>
              <a:p>
                <a:pPr marL="182880" indent="-182880"/>
                <a:r>
                  <a:rPr lang="en-US" sz="1600" dirty="0" smtClean="0"/>
                  <a:t>In all cases, customer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 smtClean="0"/>
                  <a:t>’s anomaly score will surpass the 95</a:t>
                </a:r>
                <a:r>
                  <a:rPr lang="en-US" sz="1600" baseline="30000" dirty="0" smtClean="0"/>
                  <a:t>th</a:t>
                </a:r>
                <a:r>
                  <a:rPr lang="en-US" sz="1600" dirty="0" smtClean="0"/>
                  <a:t> percentile of all customers if it steals more than 32 kWh in two weeks or 0.19 kWh per hour.</a:t>
                </a:r>
              </a:p>
              <a:p>
                <a:pPr marL="182880" indent="-182880"/>
                <a:r>
                  <a:rPr lang="en-US" sz="1600" dirty="0" smtClean="0"/>
                  <a:t>In cases 1-3, if customer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 smtClean="0"/>
                  <a:t> steals more than 0.38 kWh of power per hour, then its anomaly score will the largest of all customers.</a:t>
                </a:r>
                <a:endParaRPr lang="en-US" sz="1600" dirty="0"/>
              </a:p>
            </p:txBody>
          </p:sp>
        </mc:Choice>
        <mc:Fallback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4249080"/>
                <a:ext cx="4648200" cy="2456520"/>
              </a:xfrm>
              <a:prstGeom prst="rect">
                <a:avLst/>
              </a:prstGeom>
              <a:blipFill>
                <a:blip r:embed="rId9"/>
                <a:stretch>
                  <a:fillRect t="-744" b="-2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8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build="p"/>
      <p:bldP spid="23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814744"/>
            <a:ext cx="8382000" cy="55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" y="1447800"/>
            <a:ext cx="8991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Applications of Machine Learning in Smart Grid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Transmission System and Electricity Market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Distribution System and End-use Customer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Key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Problems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Solved by Pure Data-Driven Methods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Power System Event Detection and Classification Using PMU Data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Deep Reinforcement Learning-based Distribution System Control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Key </a:t>
            </a:r>
            <a:r>
              <a:rPr lang="en-US" sz="2000" dirty="0" smtClean="0"/>
              <a:t>Problems </a:t>
            </a:r>
            <a:r>
              <a:rPr lang="en-US" sz="2000" dirty="0" smtClean="0"/>
              <a:t>Solved by Physics-Informed Methods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Phase Connectivity Identification, Theft Detection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Line </a:t>
            </a:r>
            <a:r>
              <a:rPr lang="en-US" sz="1800" dirty="0"/>
              <a:t>Parameter Estimation</a:t>
            </a:r>
            <a:endParaRPr lang="en-US" sz="1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Behind-the-meter Solar PV Generation Estimation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Important Takeaway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762000"/>
            <a:ext cx="8382000" cy="55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Background &amp; Key Idea</a:t>
            </a: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2954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/>
              <a:t>Accurate </a:t>
            </a:r>
            <a:r>
              <a:rPr lang="en-US" altLang="en-US" sz="2000" dirty="0"/>
              <a:t>estimations of distribution network parameters are </a:t>
            </a:r>
            <a:r>
              <a:rPr lang="en-US" altLang="en-US" sz="2000" dirty="0" smtClean="0"/>
              <a:t>essential.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/>
              <a:t>Objective </a:t>
            </a:r>
            <a:r>
              <a:rPr lang="en-US" altLang="en-US" sz="2000" dirty="0"/>
              <a:t>of network parameter </a:t>
            </a:r>
            <a:r>
              <a:rPr lang="en-US" altLang="en-US" sz="2000" dirty="0" smtClean="0"/>
              <a:t>estimation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smtClean="0"/>
              <a:t>Infer </a:t>
            </a:r>
            <a:r>
              <a:rPr lang="en-US" altLang="en-US" sz="1800" dirty="0"/>
              <a:t>the series impedances of distribution lines based on network topology information and data from </a:t>
            </a:r>
            <a:r>
              <a:rPr lang="en-US" altLang="en-US" sz="1800" u="sng" dirty="0"/>
              <a:t>smart meters</a:t>
            </a:r>
            <a:r>
              <a:rPr lang="en-US" altLang="en-US" sz="1800" dirty="0"/>
              <a:t>, SCADA system and/or </a:t>
            </a:r>
            <a:r>
              <a:rPr lang="en-US" altLang="en-US" sz="1800" dirty="0" smtClean="0"/>
              <a:t>micro-PMUs.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/>
              <a:t>Key </a:t>
            </a:r>
            <a:r>
              <a:rPr lang="en-US" altLang="en-US" sz="2000" dirty="0"/>
              <a:t>Idea: </a:t>
            </a:r>
            <a:r>
              <a:rPr lang="en-US" altLang="en-US" sz="2000" b="1" dirty="0"/>
              <a:t>Embed physical equations of power flow in the graphical learning </a:t>
            </a:r>
            <a:r>
              <a:rPr lang="en-US" altLang="en-US" sz="2000" b="1" dirty="0" smtClean="0"/>
              <a:t>model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smtClean="0"/>
              <a:t>Inspired </a:t>
            </a:r>
            <a:r>
              <a:rPr lang="en-US" altLang="en-US" sz="1800" dirty="0"/>
              <a:t>by graphical neural network (</a:t>
            </a:r>
            <a:r>
              <a:rPr lang="en-US" altLang="en-US" sz="1800" dirty="0" smtClean="0"/>
              <a:t>GNN)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/>
              <a:t>Difference </a:t>
            </a:r>
            <a:r>
              <a:rPr lang="en-US" altLang="en-US" sz="2000" dirty="0"/>
              <a:t>between physics-informed GL and </a:t>
            </a:r>
            <a:r>
              <a:rPr lang="en-US" altLang="en-US" sz="2000" dirty="0" smtClean="0"/>
              <a:t>GNN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smtClean="0"/>
              <a:t>Leverage </a:t>
            </a:r>
            <a:r>
              <a:rPr lang="en-US" altLang="en-US" sz="1800" u="sng" dirty="0"/>
              <a:t>three-phase power flow-based physical transition functions</a:t>
            </a:r>
            <a:r>
              <a:rPr lang="en-US" altLang="en-US" sz="1800" dirty="0"/>
              <a:t> to replace the </a:t>
            </a:r>
            <a:r>
              <a:rPr lang="en-US" altLang="en-US" sz="1800" u="sng" dirty="0"/>
              <a:t>deep neural networks</a:t>
            </a:r>
            <a:r>
              <a:rPr lang="en-US" altLang="en-US" sz="1800" dirty="0"/>
              <a:t> in </a:t>
            </a:r>
            <a:r>
              <a:rPr lang="en-US" altLang="en-US" sz="1800" dirty="0" smtClean="0"/>
              <a:t>GNN.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/>
              <a:t>Key </a:t>
            </a:r>
            <a:r>
              <a:rPr lang="en-US" altLang="en-US" sz="2000" dirty="0"/>
              <a:t>Step: Derive the gradient of voltage magnitude loss function w.r.t. line segment’s resistance and reactance parameters with an iterative </a:t>
            </a:r>
            <a:r>
              <a:rPr lang="en-US" altLang="en-US" sz="2000" dirty="0" smtClean="0"/>
              <a:t>method.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/>
              <a:t>Estimate </a:t>
            </a:r>
            <a:r>
              <a:rPr lang="en-US" altLang="en-US" sz="2000" dirty="0"/>
              <a:t>distribution line parameters with SGD considering prior estimates of line parameters and physical constraints</a:t>
            </a:r>
            <a:r>
              <a:rPr lang="en-US" altLang="en-US" sz="2000" dirty="0" smtClean="0"/>
              <a:t>.</a:t>
            </a:r>
            <a:endParaRPr lang="en-US" altLang="en-US" sz="1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84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762000"/>
            <a:ext cx="9144000" cy="55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Overall Framework of Graphical Learning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4" y="1471256"/>
            <a:ext cx="6631698" cy="431994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499243" y="2209800"/>
            <a:ext cx="2644757" cy="279239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5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smtClean="0"/>
              <a:t>Inputs </a:t>
            </a:r>
            <a:r>
              <a:rPr lang="en-US" altLang="en-US" sz="1800" dirty="0"/>
              <a:t>to GL </a:t>
            </a:r>
            <a:r>
              <a:rPr lang="en-US" altLang="en-US" sz="1800" dirty="0" smtClean="0"/>
              <a:t>engine</a:t>
            </a:r>
          </a:p>
          <a:p>
            <a:pPr marL="182880" indent="-182880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smtClean="0"/>
              <a:t>Node → Physical Bus</a:t>
            </a:r>
          </a:p>
          <a:p>
            <a:pPr marL="182880" indent="-182880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smtClean="0"/>
              <a:t>Nodal state</a:t>
            </a:r>
          </a:p>
          <a:p>
            <a:pPr marL="182880" indent="-182880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smtClean="0"/>
              <a:t>Output </a:t>
            </a:r>
            <a:r>
              <a:rPr lang="en-US" altLang="en-US" sz="1800" dirty="0"/>
              <a:t>of GL </a:t>
            </a:r>
            <a:r>
              <a:rPr lang="en-US" altLang="en-US" sz="1800" dirty="0" smtClean="0"/>
              <a:t>model</a:t>
            </a:r>
          </a:p>
          <a:p>
            <a:pPr marL="182880" indent="-182880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smtClean="0"/>
              <a:t>Loss function</a:t>
            </a:r>
          </a:p>
          <a:p>
            <a:pPr marL="182880" indent="-182880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smtClean="0"/>
              <a:t>SGD-based </a:t>
            </a:r>
            <a:r>
              <a:rPr lang="en-US" altLang="en-US" sz="1800" dirty="0"/>
              <a:t>parameter </a:t>
            </a:r>
            <a:r>
              <a:rPr lang="en-US" altLang="en-US" sz="1800" dirty="0" smtClean="0"/>
              <a:t>updates</a:t>
            </a:r>
            <a:endParaRPr lang="en-US" alt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304800" y="6015335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Wenyu Wang and Nanpeng Yu “Estimate three-phase distribution line parameters with physics-informed graphical learning method”, under review, </a:t>
            </a:r>
            <a:r>
              <a:rPr lang="en-US" sz="1200" i="1" dirty="0"/>
              <a:t>IEEE Transactions on Power </a:t>
            </a:r>
            <a:r>
              <a:rPr lang="en-US" sz="1200" i="1" dirty="0" smtClean="0"/>
              <a:t>Systems, </a:t>
            </a:r>
            <a:r>
              <a:rPr lang="en-US" sz="1200" dirty="0" smtClean="0"/>
              <a:t>2021. </a:t>
            </a:r>
            <a:r>
              <a:rPr lang="en-US" sz="1200" dirty="0" smtClean="0">
                <a:hlinkClick r:id="rId6"/>
              </a:rPr>
              <a:t>https</a:t>
            </a:r>
            <a:r>
              <a:rPr lang="en-US" sz="1200" dirty="0">
                <a:hlinkClick r:id="rId6"/>
              </a:rPr>
              <a:t>://arxiv.org/pdf/2102.09023.pdf</a:t>
            </a:r>
            <a:endParaRPr lang="en-US" sz="12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533400"/>
          </a:xfrm>
        </p:spPr>
        <p:txBody>
          <a:bodyPr/>
          <a:lstStyle/>
          <a:p>
            <a:r>
              <a:rPr lang="en-US" sz="3200" dirty="0"/>
              <a:t>Numerical Study </a:t>
            </a:r>
            <a:r>
              <a:rPr lang="en-US" sz="3200" dirty="0" smtClean="0"/>
              <a:t>Setup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E4B61-D119-4C2A-B0FD-8BB9E4349C8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0" y="1295400"/>
                <a:ext cx="9144000" cy="54102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Blip>
                    <a:blip r:embed="rId2"/>
                  </a:buBlip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3476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Blip>
                    <a:blip r:embed="rId3"/>
                  </a:buBlip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Blip>
                    <a:blip r:embed="rId4"/>
                  </a:buBlip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Blip>
                    <a:blip r:embed="rId3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Blip>
                    <a:blip r:embed="rId4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880" indent="-18288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en-US" sz="2000" dirty="0" smtClean="0"/>
                  <a:t>System and Data</a:t>
                </a:r>
              </a:p>
              <a:p>
                <a:pPr marL="532130" lvl="1" indent="-18288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en-US" sz="1800" dirty="0" smtClean="0"/>
                  <a:t>Modified </a:t>
                </a:r>
                <a:r>
                  <a:rPr lang="en-US" altLang="en-US" sz="1800" dirty="0"/>
                  <a:t>IEEE 13-bus and 37-bus test </a:t>
                </a:r>
                <a:r>
                  <a:rPr lang="en-US" altLang="en-US" sz="1800" dirty="0" smtClean="0"/>
                  <a:t>feeders.</a:t>
                </a:r>
              </a:p>
              <a:p>
                <a:pPr marL="532130" lvl="1" indent="-18288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en-US" sz="1800" dirty="0" smtClean="0"/>
                  <a:t>3 months of hourly </a:t>
                </a:r>
                <a:r>
                  <a:rPr lang="en-US" altLang="en-US" sz="1800" dirty="0"/>
                  <a:t>real power consumption data </a:t>
                </a:r>
                <a:r>
                  <a:rPr lang="en-US" altLang="en-US" sz="1800" dirty="0" smtClean="0"/>
                  <a:t>from </a:t>
                </a:r>
                <a:r>
                  <a:rPr lang="en-US" altLang="en-US" sz="1800" dirty="0"/>
                  <a:t>real-world distribution </a:t>
                </a:r>
                <a:r>
                  <a:rPr lang="en-US" altLang="en-US" sz="1800" dirty="0" smtClean="0"/>
                  <a:t>feeder.</a:t>
                </a:r>
              </a:p>
              <a:p>
                <a:pPr marL="532130" lvl="1" indent="-18288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en-US" sz="1800" dirty="0" smtClean="0"/>
                  <a:t>Nodal </a:t>
                </a:r>
                <a:r>
                  <a:rPr lang="en-US" altLang="en-US" sz="1800" dirty="0"/>
                  <a:t>voltages calculated by power flow </a:t>
                </a:r>
                <a:r>
                  <a:rPr lang="en-US" altLang="en-US" sz="1800" dirty="0" smtClean="0"/>
                  <a:t>analysis.</a:t>
                </a:r>
              </a:p>
              <a:p>
                <a:pPr marL="532130" lvl="1" indent="-18288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en-US" sz="1800" dirty="0" smtClean="0"/>
                  <a:t>Measurement </a:t>
                </a:r>
                <a:r>
                  <a:rPr lang="en-US" altLang="en-US" sz="1800" dirty="0"/>
                  <a:t>noise on smart meter data: ANSI accuracy class 0.1% and </a:t>
                </a:r>
                <a:r>
                  <a:rPr lang="en-US" altLang="en-US" sz="1800" dirty="0" smtClean="0"/>
                  <a:t>0.2%</a:t>
                </a:r>
              </a:p>
              <a:p>
                <a:pPr marL="182880" indent="-18288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en-US" sz="2000" dirty="0" smtClean="0"/>
                  <a:t>Baseline </a:t>
                </a:r>
                <a:r>
                  <a:rPr lang="en-US" altLang="en-US" sz="2000" dirty="0"/>
                  <a:t>Methods and Ablation </a:t>
                </a:r>
                <a:r>
                  <a:rPr lang="en-US" altLang="en-US" sz="2000" dirty="0" smtClean="0"/>
                  <a:t>Study</a:t>
                </a:r>
              </a:p>
              <a:p>
                <a:pPr marL="532130" lvl="1" indent="-18288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en-US" sz="1800" dirty="0" smtClean="0"/>
                  <a:t>Linear </a:t>
                </a:r>
                <a:r>
                  <a:rPr lang="en-US" altLang="en-US" sz="1800" dirty="0"/>
                  <a:t>Maximum Likelihood Estimation (based on linearized power </a:t>
                </a:r>
                <a:r>
                  <a:rPr lang="en-US" altLang="en-US" sz="1800" dirty="0" smtClean="0"/>
                  <a:t>flow)</a:t>
                </a:r>
              </a:p>
              <a:p>
                <a:pPr marL="532130" lvl="1" indent="-18288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en-US" sz="1800" dirty="0" smtClean="0"/>
                  <a:t>Nonlinear </a:t>
                </a:r>
                <a:r>
                  <a:rPr lang="en-US" altLang="en-US" sz="1800" dirty="0"/>
                  <a:t>Maximum Likelihood </a:t>
                </a:r>
                <a:r>
                  <a:rPr lang="en-US" altLang="en-US" sz="1800" dirty="0" smtClean="0"/>
                  <a:t>Estimation.</a:t>
                </a:r>
              </a:p>
              <a:p>
                <a:pPr marL="532130" lvl="1" indent="-18288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en-US" sz="1800" dirty="0" smtClean="0"/>
                  <a:t>GL</a:t>
                </a:r>
                <a:r>
                  <a:rPr lang="en-US" altLang="en-US" sz="1800" dirty="0"/>
                  <a:t>, GL + Maximum a posteriori probability (MAP), GL + MAP + Constraints (</a:t>
                </a:r>
                <a:r>
                  <a:rPr lang="en-US" altLang="en-US" sz="1800" dirty="0" smtClean="0"/>
                  <a:t>CON)</a:t>
                </a:r>
              </a:p>
              <a:p>
                <a:pPr marL="182880" indent="-18288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en-US" sz="2000" dirty="0" smtClean="0"/>
                  <a:t>Performance Metric</a:t>
                </a:r>
              </a:p>
              <a:p>
                <a:pPr marL="532130" lvl="1" indent="-18288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en-US" sz="1800" dirty="0" smtClean="0"/>
                  <a:t>Mean </a:t>
                </a:r>
                <a:r>
                  <a:rPr lang="en-US" altLang="en-US" sz="1800" dirty="0"/>
                  <a:t>absolution deviation ratio (MADR) measures the estimation error of distribution line parameters.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800">
                        <a:latin typeface="Cambria Math" panose="02040503050406030204" pitchFamily="18" charset="0"/>
                      </a:rPr>
                      <m:t>MADR</m:t>
                    </m:r>
                    <m:r>
                      <a:rPr lang="en-US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𝔏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bSup>
                          </m:e>
                        </m:d>
                        <m:r>
                          <a:rPr lang="en-US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</m:e>
                    </m:nary>
                    <m:nary>
                      <m:naryPr>
                        <m:chr m:val="∑"/>
                        <m:limLoc m:val="subSup"/>
                        <m:ctrlPr>
                          <a:rPr lang="en-US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𝔏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bSup>
                          </m:e>
                        </m:d>
                      </m:e>
                    </m:nary>
                    <m:r>
                      <a:rPr lang="en-US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×100%</m:t>
                    </m:r>
                  </m:oMath>
                </a14:m>
                <a:endParaRPr lang="en-US" altLang="en-US" sz="1800" dirty="0" smtClean="0">
                  <a:ea typeface="Cambria Math" panose="02040503050406030204" pitchFamily="18" charset="0"/>
                </a:endParaRPr>
              </a:p>
              <a:p>
                <a:pPr marL="532130" lvl="1" indent="-18288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en-US" sz="1800" dirty="0"/>
                  <a:t>Performance of a distribution line parameter estimation algorithm is evaluated by percentage of MADR improvement</a:t>
                </a:r>
                <a:endParaRPr lang="en-US" altLang="en-US" sz="1800" dirty="0" smtClean="0"/>
              </a:p>
              <a:p>
                <a:pPr marL="532130" lvl="1" indent="-182880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800">
                        <a:latin typeface="Cambria Math" panose="02040503050406030204" pitchFamily="18" charset="0"/>
                      </a:rPr>
                      <m:t>MADR</m:t>
                    </m:r>
                    <m:r>
                      <a:rPr lang="en-US" altLang="en-US" sz="1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1800">
                        <a:latin typeface="Cambria Math" panose="02040503050406030204" pitchFamily="18" charset="0"/>
                      </a:rPr>
                      <m:t>imporvement</m:t>
                    </m:r>
                    <m:r>
                      <a:rPr lang="en-US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f>
                      <m:fPr>
                        <m:type m:val="skw"/>
                        <m:ctrlPr>
                          <a:rPr lang="en-US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1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MADR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𝑖𝑛𝑖𝑡𝑖𝑎𝑙</m:t>
                                </m:r>
                              </m:sub>
                            </m:sSub>
                            <m:r>
                              <a:rPr lang="en-US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1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MADR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𝑓𝑖𝑛𝑎𝑙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MADR</m:t>
                            </m:r>
                          </m:e>
                          <m:sub>
                            <m:r>
                              <a:rPr lang="en-US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𝑓𝑖𝑛𝑎𝑙</m:t>
                            </m:r>
                          </m:sub>
                        </m:sSub>
                      </m:den>
                    </m:f>
                    <m:r>
                      <a:rPr lang="en-US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×100%</m:t>
                    </m:r>
                  </m:oMath>
                </a14:m>
                <a:endParaRPr lang="en-US" altLang="en-US" sz="18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95400"/>
                <a:ext cx="9144000" cy="5410200"/>
              </a:xfrm>
              <a:prstGeom prst="rect">
                <a:avLst/>
              </a:prstGeom>
              <a:blipFill>
                <a:blip r:embed="rId5"/>
                <a:stretch>
                  <a:fillRect t="-564" r="-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87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466344"/>
          </a:xfrm>
        </p:spPr>
        <p:txBody>
          <a:bodyPr/>
          <a:lstStyle/>
          <a:p>
            <a:r>
              <a:rPr lang="en-US" sz="3200" dirty="0"/>
              <a:t>Numerical Study </a:t>
            </a:r>
            <a:r>
              <a:rPr lang="en-US" sz="3200" dirty="0" smtClean="0"/>
              <a:t>Results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E4B61-D119-4C2A-B0FD-8BB9E4349C8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17371"/>
            <a:ext cx="7162800" cy="2421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" y="4572000"/>
            <a:ext cx="4639731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1337846"/>
            <a:ext cx="556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Avg. MADR Improvement of Parameter Estimation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648200" y="4114800"/>
                <a:ext cx="4495800" cy="223397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Blip>
                    <a:blip r:embed="rId4"/>
                  </a:buBlip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3476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Blip>
                    <a:blip r:embed="rId5"/>
                  </a:buBlip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Blip>
                    <a:blip r:embed="rId6"/>
                  </a:buBlip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Blip>
                    <a:blip r:embed="rId5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Blip>
                    <a:blip r:embed="rId6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880" indent="-18288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en-US" sz="1800" dirty="0" smtClean="0"/>
                  <a:t>MADR </a:t>
                </a:r>
                <a:r>
                  <a:rPr lang="en-US" altLang="en-US" sz="1800" dirty="0"/>
                  <a:t>improvement of the </a:t>
                </a:r>
                <a:r>
                  <a:rPr lang="en-US" altLang="en-US" sz="1800" u="sng" dirty="0"/>
                  <a:t>GL+CON &amp; MAP</a:t>
                </a:r>
                <a:r>
                  <a:rPr lang="en-US" altLang="en-US" sz="1800" dirty="0"/>
                  <a:t> algorithm is significantly higher than that of </a:t>
                </a:r>
                <a:r>
                  <a:rPr lang="en-US" altLang="en-US" sz="1800" u="sng" dirty="0"/>
                  <a:t>LMLE</a:t>
                </a:r>
                <a:r>
                  <a:rPr lang="en-US" altLang="en-US" sz="1800" dirty="0"/>
                  <a:t> and </a:t>
                </a:r>
                <a:r>
                  <a:rPr lang="en-US" altLang="en-US" sz="1800" u="sng" dirty="0" smtClean="0"/>
                  <a:t>NMLE</a:t>
                </a:r>
                <a:r>
                  <a:rPr lang="en-US" altLang="en-US" sz="1800" dirty="0" smtClean="0"/>
                  <a:t>.</a:t>
                </a:r>
              </a:p>
              <a:p>
                <a:pPr marL="182880" indent="-18288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en-US" sz="1800" dirty="0" smtClean="0"/>
                  <a:t>The </a:t>
                </a:r>
                <a:r>
                  <a:rPr lang="en-US" altLang="en-US" sz="1800" dirty="0"/>
                  <a:t>estimation accuracy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↗</m:t>
                    </m:r>
                  </m:oMath>
                </a14:m>
                <a:r>
                  <a:rPr lang="en-US" altLang="en-US" sz="1800" dirty="0"/>
                  <a:t> as meter noise level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↘</m:t>
                    </m:r>
                  </m:oMath>
                </a14:m>
                <a:r>
                  <a:rPr lang="en-US" altLang="en-US" sz="1800" dirty="0" smtClean="0"/>
                  <a:t>.</a:t>
                </a:r>
              </a:p>
              <a:p>
                <a:pPr marL="182880" indent="-18288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en-US" sz="1800" dirty="0" smtClean="0"/>
                  <a:t>The </a:t>
                </a:r>
                <a:r>
                  <a:rPr lang="en-US" altLang="en-US" sz="1800" dirty="0"/>
                  <a:t>proposed algorithm outperforms baseline algorithms for both balanced and unbalanced feeders</a:t>
                </a:r>
                <a:r>
                  <a:rPr lang="en-US" altLang="en-US" sz="1800" dirty="0" smtClean="0"/>
                  <a:t>.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114800"/>
                <a:ext cx="4495800" cy="2233971"/>
              </a:xfrm>
              <a:prstGeom prst="rect">
                <a:avLst/>
              </a:prstGeom>
              <a:blipFill>
                <a:blip r:embed="rId7"/>
                <a:stretch>
                  <a:fillRect t="-1366" b="-13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45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833109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2800" dirty="0" smtClean="0"/>
              <a:t>Applications of </a:t>
            </a:r>
            <a:r>
              <a:rPr lang="en-US" sz="2800" dirty="0" smtClean="0"/>
              <a:t>Machine </a:t>
            </a:r>
            <a:r>
              <a:rPr lang="en-US" sz="2800" dirty="0" smtClean="0"/>
              <a:t>Learning </a:t>
            </a:r>
            <a:r>
              <a:rPr lang="en-US" sz="2800" dirty="0" smtClean="0"/>
              <a:t>in </a:t>
            </a:r>
            <a:br>
              <a:rPr lang="en-US" sz="2800" dirty="0" smtClean="0"/>
            </a:br>
            <a:r>
              <a:rPr lang="en-US" sz="2800" dirty="0" smtClean="0"/>
              <a:t>Transmission </a:t>
            </a:r>
            <a:r>
              <a:rPr lang="en-US" sz="2800" dirty="0" smtClean="0"/>
              <a:t>Systems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2605074" y="1578743"/>
            <a:ext cx="3816494" cy="475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dirty="0" smtClean="0"/>
              <a:t>Electricity Market Applications</a:t>
            </a:r>
          </a:p>
          <a:p>
            <a:pPr algn="ctr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400" dirty="0" smtClean="0"/>
              <a:t>Price &amp; Load Forecasting, Algorithmic Trading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461668" y="2032186"/>
            <a:ext cx="2814932" cy="558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300"/>
              </a:spcBef>
              <a:spcAft>
                <a:spcPts val="0"/>
              </a:spcAft>
            </a:pPr>
            <a:r>
              <a:rPr lang="en-US" dirty="0" smtClean="0"/>
              <a:t>Fault Location</a:t>
            </a:r>
            <a:endParaRPr lang="en-US" dirty="0"/>
          </a:p>
          <a:p>
            <a:pPr algn="r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400" dirty="0" smtClean="0"/>
              <a:t>Fault Location using PMU</a:t>
            </a:r>
            <a:endParaRPr lang="en-US" sz="1400" dirty="0"/>
          </a:p>
        </p:txBody>
      </p:sp>
      <p:sp>
        <p:nvSpPr>
          <p:cNvPr id="42" name="Rectangle 41"/>
          <p:cNvSpPr/>
          <p:nvPr/>
        </p:nvSpPr>
        <p:spPr>
          <a:xfrm>
            <a:off x="533400" y="5029200"/>
            <a:ext cx="2600243" cy="709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Equipment Monitoring</a:t>
            </a:r>
            <a:endParaRPr lang="en-US" dirty="0"/>
          </a:p>
          <a:p>
            <a:pPr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Identify Equipment/Substation Problems</a:t>
            </a:r>
            <a:endParaRPr lang="en-US" sz="1400" dirty="0"/>
          </a:p>
        </p:txBody>
      </p:sp>
      <p:sp>
        <p:nvSpPr>
          <p:cNvPr id="44" name="Rectangle 43"/>
          <p:cNvSpPr/>
          <p:nvPr/>
        </p:nvSpPr>
        <p:spPr>
          <a:xfrm>
            <a:off x="5510128" y="2141692"/>
            <a:ext cx="2443298" cy="475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dirty="0" smtClean="0"/>
              <a:t>Wide-area monitoring</a:t>
            </a:r>
          </a:p>
          <a:p>
            <a:pPr>
              <a:lnSpc>
                <a:spcPct val="7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400" dirty="0" smtClean="0"/>
              <a:t>Phase angle monitoring</a:t>
            </a:r>
            <a:endParaRPr lang="en-US" sz="1400" dirty="0"/>
          </a:p>
        </p:txBody>
      </p:sp>
      <p:sp>
        <p:nvSpPr>
          <p:cNvPr id="46" name="Rectangle 45"/>
          <p:cNvSpPr/>
          <p:nvPr/>
        </p:nvSpPr>
        <p:spPr>
          <a:xfrm>
            <a:off x="5486400" y="4738044"/>
            <a:ext cx="3280612" cy="558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dirty="0" smtClean="0"/>
              <a:t>Model Validation</a:t>
            </a:r>
            <a:endParaRPr lang="en-US" dirty="0"/>
          </a:p>
          <a:p>
            <a:pPr>
              <a:lnSpc>
                <a:spcPct val="7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400" dirty="0" smtClean="0"/>
              <a:t>Equipment, Generation, Power System</a:t>
            </a:r>
            <a:endParaRPr lang="en-US" sz="1400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59" y="3186441"/>
            <a:ext cx="2076450" cy="1775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80" y="2076573"/>
            <a:ext cx="2042160" cy="99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0754" r="47766" b="21212"/>
          <a:stretch/>
        </p:blipFill>
        <p:spPr>
          <a:xfrm>
            <a:off x="5568951" y="2611446"/>
            <a:ext cx="1880300" cy="1122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88" b="67857"/>
          <a:stretch/>
        </p:blipFill>
        <p:spPr>
          <a:xfrm>
            <a:off x="5509590" y="4038600"/>
            <a:ext cx="2395765" cy="5751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40968" y="3858409"/>
            <a:ext cx="1787669" cy="246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400" dirty="0" smtClean="0"/>
              <a:t>Oscillation detection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540" y="5303926"/>
            <a:ext cx="1327460" cy="1141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35013"/>
            <a:ext cx="3155080" cy="9701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5402" y="3429000"/>
            <a:ext cx="1492197" cy="157265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048000" y="6324600"/>
            <a:ext cx="2148180" cy="558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300"/>
              </a:spcBef>
              <a:spcAft>
                <a:spcPts val="0"/>
              </a:spcAft>
            </a:pPr>
            <a:r>
              <a:rPr lang="en-US" dirty="0" smtClean="0"/>
              <a:t>State Estimation</a:t>
            </a:r>
            <a:endParaRPr lang="en-US" dirty="0"/>
          </a:p>
          <a:p>
            <a:pPr algn="r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400" dirty="0" smtClean="0"/>
              <a:t>Linear State Estimation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062685"/>
            <a:ext cx="2001778" cy="1296986"/>
          </a:xfrm>
          <a:prstGeom prst="rect">
            <a:avLst/>
          </a:prstGeom>
        </p:spPr>
      </p:pic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4" grpId="0"/>
      <p:bldP spid="46" grpId="0"/>
      <p:bldP spid="6" grpId="0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814744"/>
            <a:ext cx="8382000" cy="55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" y="1447800"/>
            <a:ext cx="8991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Applications of Machine Learning in Smart Grid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Transmission System and Electricity Market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Distribution System and End-use Customer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Key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Problems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Solved by Pure Data-Driven Methods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Power System Event Detection and Classification Using PMU Data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Deep Reinforcement Learning-based Distribution System Control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Key </a:t>
            </a:r>
            <a:r>
              <a:rPr lang="en-US" sz="2000" dirty="0" smtClean="0"/>
              <a:t>Problems </a:t>
            </a:r>
            <a:r>
              <a:rPr lang="en-US" sz="2000" dirty="0" smtClean="0"/>
              <a:t>Solved by Physics-Informed Methods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Phase Connectivity Identification, Theft Detection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Line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Parameter Estimation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Behind-the-meter Solar PV Generation Estimation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Important Takeaway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814744"/>
            <a:ext cx="8991600" cy="55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Estimation of BTM Solar Generation</a:t>
            </a: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" y="1371600"/>
            <a:ext cx="8991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300"/>
              </a:spcAft>
              <a:buClr>
                <a:srgbClr val="330066"/>
              </a:buClr>
            </a:pPr>
            <a:r>
              <a:rPr lang="en-US" sz="1800" dirty="0">
                <a:solidFill>
                  <a:srgbClr val="000000"/>
                </a:solidFill>
              </a:rPr>
              <a:t>Residential solar PV adoptions are increasing rapidly around the world.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330066"/>
              </a:buClr>
            </a:pPr>
            <a:r>
              <a:rPr lang="en-US" sz="1800" dirty="0">
                <a:solidFill>
                  <a:srgbClr val="000000"/>
                </a:solidFill>
              </a:rPr>
              <a:t>Most residential solar PV systems are deployed behind the smart meters installed by the electric utilities.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330066"/>
              </a:buClr>
            </a:pPr>
            <a:r>
              <a:rPr lang="en-US" sz="1800" dirty="0">
                <a:solidFill>
                  <a:srgbClr val="000000"/>
                </a:solidFill>
              </a:rPr>
              <a:t>Hence, the utilities typically only collect the net load data.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330066"/>
              </a:buClr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330066"/>
              </a:buClr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330066"/>
              </a:buClr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330066"/>
              </a:buClr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330066"/>
              </a:buClr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330066"/>
              </a:buClr>
            </a:pPr>
            <a:r>
              <a:rPr lang="en-US" sz="1800" dirty="0">
                <a:solidFill>
                  <a:srgbClr val="000000"/>
                </a:solidFill>
              </a:rPr>
              <a:t>However, an accurate estimation of solar PV generation is crucial to an array of distribution system planning and operation activities.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rgbClr val="669999"/>
              </a:buClr>
            </a:pPr>
            <a:r>
              <a:rPr lang="en-US" sz="1600" dirty="0">
                <a:solidFill>
                  <a:srgbClr val="000000"/>
                </a:solidFill>
              </a:rPr>
              <a:t>Hosting capacity analysis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rgbClr val="669999"/>
              </a:buClr>
            </a:pPr>
            <a:r>
              <a:rPr lang="en-US" sz="1600" dirty="0">
                <a:solidFill>
                  <a:srgbClr val="000000"/>
                </a:solidFill>
              </a:rPr>
              <a:t>Feeder/substation net load forecasting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rgbClr val="669999"/>
              </a:buClr>
            </a:pPr>
            <a:r>
              <a:rPr lang="en-US" sz="1600" dirty="0">
                <a:solidFill>
                  <a:srgbClr val="000000"/>
                </a:solidFill>
              </a:rPr>
              <a:t>Load transfer and Volt-VAR </a:t>
            </a:r>
            <a:r>
              <a:rPr lang="en-US" sz="1600" dirty="0" smtClean="0">
                <a:solidFill>
                  <a:srgbClr val="000000"/>
                </a:solidFill>
              </a:rPr>
              <a:t>control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AC297EC1-2AAF-4CF1-9ABD-B5B2100D6C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48" y="3048000"/>
            <a:ext cx="3559552" cy="152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BAC301-6C99-4D34-8E34-C904800D12C8}"/>
                  </a:ext>
                </a:extLst>
              </p:cNvPr>
              <p:cNvSpPr txBox="1"/>
              <p:nvPr/>
            </p:nvSpPr>
            <p:spPr>
              <a:xfrm>
                <a:off x="4588543" y="3429000"/>
                <a:ext cx="3564857" cy="66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Net Metering</a:t>
                </a:r>
                <a:endParaRPr lang="en-US" sz="16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𝑛𝑒𝑡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𝑙𝑜𝑎𝑑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𝑙𝑜𝑎𝑑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𝑠𝑜𝑙𝑎𝑟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𝑔𝑒𝑛𝑒𝑟𝑎𝑡𝑖𝑜𝑛</m:t>
                      </m:r>
                    </m:oMath>
                  </m:oMathPara>
                </a14:m>
                <a:endParaRPr lang="en-US" sz="16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BAC301-6C99-4D34-8E34-C904800D1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543" y="3429000"/>
                <a:ext cx="3564857" cy="661720"/>
              </a:xfrm>
              <a:prstGeom prst="rect">
                <a:avLst/>
              </a:prstGeom>
              <a:blipFill>
                <a:blip r:embed="rId6"/>
                <a:stretch>
                  <a:fillRect t="-277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2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814744"/>
            <a:ext cx="8991600" cy="48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Estimate BTM Solar 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Generation: A single customer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A3625-D8BD-4814-9248-0B5B1167094E}"/>
              </a:ext>
            </a:extLst>
          </p:cNvPr>
          <p:cNvSpPr/>
          <p:nvPr/>
        </p:nvSpPr>
        <p:spPr>
          <a:xfrm>
            <a:off x="1155700" y="1783663"/>
            <a:ext cx="2819400" cy="42613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Estimation of solar PV parameters and solar generation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E190EE-8B82-4BB9-9991-1052D4A0D416}"/>
              </a:ext>
            </a:extLst>
          </p:cNvPr>
          <p:cNvSpPr/>
          <p:nvPr/>
        </p:nvSpPr>
        <p:spPr>
          <a:xfrm>
            <a:off x="1155700" y="2362200"/>
            <a:ext cx="2819400" cy="301071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Load Estimation</a:t>
            </a: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AECE86BE-291D-460A-BED1-2681981532E1}"/>
              </a:ext>
            </a:extLst>
          </p:cNvPr>
          <p:cNvSpPr/>
          <p:nvPr/>
        </p:nvSpPr>
        <p:spPr>
          <a:xfrm>
            <a:off x="1689100" y="2819400"/>
            <a:ext cx="1752600" cy="685800"/>
          </a:xfrm>
          <a:prstGeom prst="flowChartDecision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Stopping criteria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C88AC7-1578-4BB5-9A5B-BEDA42932EE3}"/>
              </a:ext>
            </a:extLst>
          </p:cNvPr>
          <p:cNvSpPr/>
          <p:nvPr/>
        </p:nvSpPr>
        <p:spPr>
          <a:xfrm>
            <a:off x="1574800" y="3962400"/>
            <a:ext cx="1981200" cy="5334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Post Disaggregation adjustment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6D3BCF-4712-4786-93F8-51C4F3D42839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2565400" y="2209800"/>
            <a:ext cx="0" cy="152400"/>
          </a:xfrm>
          <a:prstGeom prst="straightConnector1">
            <a:avLst/>
          </a:prstGeom>
          <a:noFill/>
          <a:ln w="28575" cap="flat" cmpd="sng" algn="ctr">
            <a:solidFill>
              <a:srgbClr val="2D6C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0FA986-B8E5-40A6-80E2-FD94A604E448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2565400" y="2663271"/>
            <a:ext cx="0" cy="156129"/>
          </a:xfrm>
          <a:prstGeom prst="straightConnector1">
            <a:avLst/>
          </a:prstGeom>
          <a:noFill/>
          <a:ln w="28575" cap="flat" cmpd="sng" algn="ctr">
            <a:solidFill>
              <a:srgbClr val="2D6C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BF45E4-A94D-47F4-97C0-C6E4D3E4EBDE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2565400" y="3505200"/>
            <a:ext cx="0" cy="457200"/>
          </a:xfrm>
          <a:prstGeom prst="straightConnector1">
            <a:avLst/>
          </a:prstGeom>
          <a:noFill/>
          <a:ln w="38100" cap="flat" cmpd="sng" algn="ctr">
            <a:solidFill>
              <a:srgbClr val="2D6C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5ADF5B-47CC-48CD-966E-A4C2D90526E3}"/>
              </a:ext>
            </a:extLst>
          </p:cNvPr>
          <p:cNvCxnSpPr>
            <a:stCxn id="9" idx="2"/>
          </p:cNvCxnSpPr>
          <p:nvPr/>
        </p:nvCxnSpPr>
        <p:spPr>
          <a:xfrm>
            <a:off x="2565400" y="4495800"/>
            <a:ext cx="0" cy="285750"/>
          </a:xfrm>
          <a:prstGeom prst="straightConnector1">
            <a:avLst/>
          </a:prstGeom>
          <a:noFill/>
          <a:ln w="38100" cap="flat" cmpd="sng" algn="ctr">
            <a:solidFill>
              <a:srgbClr val="2D6C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D02F392A-D02D-4D4B-AA28-30279CA7F3B9}"/>
              </a:ext>
            </a:extLst>
          </p:cNvPr>
          <p:cNvCxnSpPr>
            <a:stCxn id="8" idx="3"/>
            <a:endCxn id="6" idx="3"/>
          </p:cNvCxnSpPr>
          <p:nvPr/>
        </p:nvCxnSpPr>
        <p:spPr>
          <a:xfrm flipV="1">
            <a:off x="3441700" y="1996732"/>
            <a:ext cx="533400" cy="1165568"/>
          </a:xfrm>
          <a:prstGeom prst="bentConnector3">
            <a:avLst>
              <a:gd name="adj1" fmla="val 142857"/>
            </a:avLst>
          </a:prstGeom>
          <a:noFill/>
          <a:ln w="28575" cap="flat" cmpd="sng" algn="ctr">
            <a:solidFill>
              <a:srgbClr val="2D6CC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4631B45-ECDB-4D82-BDCA-C199A7FC327A}"/>
              </a:ext>
            </a:extLst>
          </p:cNvPr>
          <p:cNvSpPr/>
          <p:nvPr/>
        </p:nvSpPr>
        <p:spPr>
          <a:xfrm>
            <a:off x="152400" y="1662605"/>
            <a:ext cx="4876799" cy="290939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9C1AE-51AC-450E-B282-21A1DEA894E6}"/>
              </a:ext>
            </a:extLst>
          </p:cNvPr>
          <p:cNvSpPr txBox="1"/>
          <p:nvPr/>
        </p:nvSpPr>
        <p:spPr>
          <a:xfrm>
            <a:off x="304800" y="1371600"/>
            <a:ext cx="2034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Disaggregation Method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C561D7-D33C-402F-9549-8D2EA725CDDE}"/>
              </a:ext>
            </a:extLst>
          </p:cNvPr>
          <p:cNvCxnSpPr>
            <a:endCxn id="6" idx="0"/>
          </p:cNvCxnSpPr>
          <p:nvPr/>
        </p:nvCxnSpPr>
        <p:spPr>
          <a:xfrm>
            <a:off x="2565400" y="1437003"/>
            <a:ext cx="0" cy="346660"/>
          </a:xfrm>
          <a:prstGeom prst="straightConnector1">
            <a:avLst/>
          </a:prstGeom>
          <a:noFill/>
          <a:ln w="28575" cap="flat" cmpd="sng" algn="ctr">
            <a:solidFill>
              <a:srgbClr val="2D6CC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84B2266-5CB3-49A2-8010-0ABF99009040}"/>
              </a:ext>
            </a:extLst>
          </p:cNvPr>
          <p:cNvSpPr txBox="1"/>
          <p:nvPr/>
        </p:nvSpPr>
        <p:spPr>
          <a:xfrm>
            <a:off x="2649728" y="1402378"/>
            <a:ext cx="2328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Net load time series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data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4B9EDD-DFA7-41E0-9B2E-9EC91FAE06CB}"/>
              </a:ext>
            </a:extLst>
          </p:cNvPr>
          <p:cNvSpPr txBox="1"/>
          <p:nvPr/>
        </p:nvSpPr>
        <p:spPr>
          <a:xfrm>
            <a:off x="4009085" y="3034108"/>
            <a:ext cx="325730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CBE138-6455-4D89-90E4-CB8C3298B3B6}"/>
              </a:ext>
            </a:extLst>
          </p:cNvPr>
          <p:cNvSpPr txBox="1"/>
          <p:nvPr/>
        </p:nvSpPr>
        <p:spPr>
          <a:xfrm>
            <a:off x="2743200" y="3505200"/>
            <a:ext cx="1699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Disaggregated signals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70A28C-25BF-46D7-BF54-1D027BE71891}"/>
              </a:ext>
            </a:extLst>
          </p:cNvPr>
          <p:cNvSpPr txBox="1"/>
          <p:nvPr/>
        </p:nvSpPr>
        <p:spPr>
          <a:xfrm>
            <a:off x="136695" y="4539169"/>
            <a:ext cx="2363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Final disaggregated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signals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EA4396-4EE8-45FB-B65C-2DA61A83345E}"/>
              </a:ext>
            </a:extLst>
          </p:cNvPr>
          <p:cNvSpPr txBox="1"/>
          <p:nvPr/>
        </p:nvSpPr>
        <p:spPr>
          <a:xfrm>
            <a:off x="2359762" y="3581400"/>
            <a:ext cx="383438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yes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CD48CA-8AD3-4F3A-8E57-4AE5377551F7}"/>
              </a:ext>
            </a:extLst>
          </p:cNvPr>
          <p:cNvSpPr txBox="1"/>
          <p:nvPr/>
        </p:nvSpPr>
        <p:spPr>
          <a:xfrm>
            <a:off x="152400" y="1676400"/>
            <a:ext cx="103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</a:rPr>
              <a:t>Physical </a:t>
            </a:r>
            <a:b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</a:rPr>
              <a:t>model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24E414-69B6-4B8D-BDA2-B9576E77BB6A}"/>
              </a:ext>
            </a:extLst>
          </p:cNvPr>
          <p:cNvSpPr txBox="1"/>
          <p:nvPr/>
        </p:nvSpPr>
        <p:spPr>
          <a:xfrm>
            <a:off x="152400" y="2362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</a:rPr>
              <a:t>Statistical</a:t>
            </a:r>
            <a:b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</a:rPr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3"/>
              <p:cNvSpPr txBox="1">
                <a:spLocks noChangeArrowheads="1"/>
              </p:cNvSpPr>
              <p:nvPr/>
            </p:nvSpPr>
            <p:spPr bwMode="auto">
              <a:xfrm>
                <a:off x="5063184" y="1600200"/>
                <a:ext cx="4004616" cy="3257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Blip>
                    <a:blip r:embed="rId2"/>
                  </a:buBlip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3476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Blip>
                    <a:blip r:embed="rId3"/>
                  </a:buBlip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Blip>
                    <a:blip r:embed="rId4"/>
                  </a:buBlip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Blip>
                    <a:blip r:embed="rId3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Blip>
                    <a:blip r:embed="rId4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880" indent="-182880">
                  <a:spcBef>
                    <a:spcPts val="600"/>
                  </a:spcBef>
                  <a:spcAft>
                    <a:spcPts val="600"/>
                  </a:spcAft>
                  <a:buClr>
                    <a:srgbClr val="330066"/>
                  </a:buClr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Synergistically integrate a </a:t>
                </a:r>
                <a:r>
                  <a:rPr lang="en-US" sz="1600" b="1" i="1" dirty="0" smtClean="0">
                    <a:solidFill>
                      <a:srgbClr val="000000"/>
                    </a:solidFill>
                  </a:rPr>
                  <a:t>physical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solar PV parameter estimation model with a </a:t>
                </a:r>
                <a:r>
                  <a:rPr lang="en-US" sz="1600" b="1" i="1" dirty="0" smtClean="0">
                    <a:solidFill>
                      <a:srgbClr val="000000"/>
                    </a:solidFill>
                  </a:rPr>
                  <a:t>statistical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load estimation model</a:t>
                </a:r>
              </a:p>
              <a:p>
                <a:pPr marL="182880" indent="-182880">
                  <a:spcBef>
                    <a:spcPts val="600"/>
                  </a:spcBef>
                  <a:spcAft>
                    <a:spcPts val="600"/>
                  </a:spcAft>
                  <a:buClr>
                    <a:srgbClr val="330066"/>
                  </a:buClr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Physical solar PV parameter estimation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Clr>
                    <a:srgbClr val="330066"/>
                  </a:buClr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6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 dirty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l-GR" sz="1600" b="1" i="1" dirty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 dirty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1600" dirty="0" smtClean="0">
                  <a:solidFill>
                    <a:srgbClr val="000000"/>
                  </a:solidFill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Clr>
                    <a:srgbClr val="330066"/>
                  </a:buClr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𝑛𝑜𝑚</m:t>
                              </m:r>
                            </m:sub>
                          </m:sSub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𝑑𝑐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rgbClr val="000000"/>
                  </a:solidFill>
                </a:endParaRPr>
              </a:p>
              <a:p>
                <a:pPr marL="182880" indent="-182880">
                  <a:spcBef>
                    <a:spcPts val="600"/>
                  </a:spcBef>
                  <a:spcAft>
                    <a:spcPts val="600"/>
                  </a:spcAft>
                  <a:buClr>
                    <a:srgbClr val="330066"/>
                  </a:buClr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Statistical load model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Clr>
                    <a:srgbClr val="330066"/>
                  </a:buClr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1600" i="1">
                                <a:solidFill>
                                  <a:srgbClr val="000000"/>
                                </a:solidFill>
                              </a:rPr>
                              <m:t> 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~</m:t>
                            </m:r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US" sz="16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US" sz="16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3184" y="1600200"/>
                <a:ext cx="4004616" cy="3257550"/>
              </a:xfrm>
              <a:prstGeom prst="rect">
                <a:avLst/>
              </a:prstGeom>
              <a:blipFill>
                <a:blip r:embed="rId5"/>
                <a:stretch>
                  <a:fillRect t="-5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Content Placeholder 4">
            <a:extLst>
              <a:ext uri="{FF2B5EF4-FFF2-40B4-BE49-F238E27FC236}">
                <a16:creationId xmlns:a16="http://schemas.microsoft.com/office/drawing/2014/main" id="{AE976B34-311D-4D34-9C4A-06CA3FC4F7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539724"/>
              </p:ext>
            </p:extLst>
          </p:nvPr>
        </p:nvGraphicFramePr>
        <p:xfrm>
          <a:off x="323851" y="4953000"/>
          <a:ext cx="4552949" cy="1760844"/>
        </p:xfrm>
        <a:graphic>
          <a:graphicData uri="http://schemas.openxmlformats.org/drawingml/2006/table">
            <a:tbl>
              <a:tblPr firstRow="1" bandRow="1"/>
              <a:tblGrid>
                <a:gridCol w="736812">
                  <a:extLst>
                    <a:ext uri="{9D8B030D-6E8A-4147-A177-3AD203B41FA5}">
                      <a16:colId xmlns:a16="http://schemas.microsoft.com/office/drawing/2014/main" val="3219899932"/>
                    </a:ext>
                  </a:extLst>
                </a:gridCol>
                <a:gridCol w="829788">
                  <a:extLst>
                    <a:ext uri="{9D8B030D-6E8A-4147-A177-3AD203B41FA5}">
                      <a16:colId xmlns:a16="http://schemas.microsoft.com/office/drawing/2014/main" val="1257190424"/>
                    </a:ext>
                  </a:extLst>
                </a:gridCol>
                <a:gridCol w="1013682">
                  <a:extLst>
                    <a:ext uri="{9D8B030D-6E8A-4147-A177-3AD203B41FA5}">
                      <a16:colId xmlns:a16="http://schemas.microsoft.com/office/drawing/2014/main" val="364678714"/>
                    </a:ext>
                  </a:extLst>
                </a:gridCol>
                <a:gridCol w="1013682">
                  <a:extLst>
                    <a:ext uri="{9D8B030D-6E8A-4147-A177-3AD203B41FA5}">
                      <a16:colId xmlns:a16="http://schemas.microsoft.com/office/drawing/2014/main" val="3348389273"/>
                    </a:ext>
                  </a:extLst>
                </a:gridCol>
                <a:gridCol w="958985">
                  <a:extLst>
                    <a:ext uri="{9D8B030D-6E8A-4147-A177-3AD203B41FA5}">
                      <a16:colId xmlns:a16="http://schemas.microsoft.com/office/drawing/2014/main" val="3286685722"/>
                    </a:ext>
                  </a:extLst>
                </a:gridCol>
              </a:tblGrid>
              <a:tr h="679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0" dirty="0"/>
                        <a:t>Error Metric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0" dirty="0"/>
                        <a:t>Variable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0" dirty="0"/>
                        <a:t>HMM reg. </a:t>
                      </a:r>
                      <a:r>
                        <a:rPr lang="en-US" sz="1200" b="0" dirty="0" smtClean="0"/>
                        <a:t>model</a:t>
                      </a:r>
                      <a:endParaRPr lang="en-US" sz="1200" b="0" dirty="0"/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0" dirty="0"/>
                        <a:t>Consumer Mixture Model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0" dirty="0"/>
                        <a:t>SunDance Model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526247"/>
                  </a:ext>
                </a:extLst>
              </a:tr>
              <a:tr h="27033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MSE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Load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0.2114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0.3786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0.4866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485879"/>
                  </a:ext>
                </a:extLst>
              </a:tr>
              <a:tr h="2703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Solar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0.2328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0.4269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0.5409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546314"/>
                  </a:ext>
                </a:extLst>
              </a:tr>
              <a:tr h="27033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MASE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Load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0.5051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0.7374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0.8089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974113"/>
                  </a:ext>
                </a:extLst>
              </a:tr>
              <a:tr h="2703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Solar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2.7440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3.9133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3.7409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395619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5219700" y="5478959"/>
            <a:ext cx="3848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n-lt"/>
              </a:rPr>
              <a:t>Farzana Kabir, Nanpeng Yu, Weixin Yao, Rui Yang and Yingchen Zhang, </a:t>
            </a:r>
            <a:r>
              <a:rPr lang="en-US" sz="1100" dirty="0">
                <a:latin typeface="+mn-lt"/>
                <a:hlinkClick r:id="rId6"/>
              </a:rPr>
              <a:t>"Estimation of Behind-the-Meter Solar Generation by Integrating Physical with Statistical Models," </a:t>
            </a:r>
            <a:r>
              <a:rPr lang="en-US" sz="1100" i="1" dirty="0">
                <a:latin typeface="+mn-lt"/>
              </a:rPr>
              <a:t>IEEE SmartGridComm</a:t>
            </a:r>
            <a:r>
              <a:rPr lang="en-US" sz="1100" dirty="0">
                <a:latin typeface="+mn-lt"/>
              </a:rPr>
              <a:t>, pp.1-5, 2019.</a:t>
            </a: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8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5" grpId="0" animBg="1"/>
      <p:bldP spid="16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762000"/>
            <a:ext cx="8991600" cy="48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Estimate BTM Solar 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Generation in a Community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295400"/>
            <a:ext cx="914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330066"/>
              </a:buClr>
            </a:pPr>
            <a:r>
              <a:rPr lang="en-US" sz="1800" dirty="0">
                <a:solidFill>
                  <a:srgbClr val="000000"/>
                </a:solidFill>
              </a:rPr>
              <a:t>The electric load for a group of customers are estimated jointly by a mixed hidden Markov model (MHMM)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669999"/>
              </a:buClr>
            </a:pPr>
            <a:r>
              <a:rPr lang="en-US" sz="1600" dirty="0">
                <a:solidFill>
                  <a:srgbClr val="000000"/>
                </a:solidFill>
              </a:rPr>
              <a:t>Enables modeling the general load consumption behavior present in all customers while acknowledging the individual differences.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669999"/>
              </a:buClr>
            </a:pPr>
            <a:r>
              <a:rPr lang="en-US" sz="1600" dirty="0">
                <a:solidFill>
                  <a:srgbClr val="000000"/>
                </a:solidFill>
              </a:rPr>
              <a:t>Allows the sharing of information across individual customers, which leads to more accurate load and solar PV generation estimates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330066"/>
              </a:buClr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330066"/>
              </a:buClr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330066"/>
              </a:buClr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032006"/>
            <a:ext cx="4572000" cy="692394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1" y="3303031"/>
            <a:ext cx="5389153" cy="65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</a:pP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MHMM with customer-specific random intercepts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40822" y="4953000"/>
            <a:ext cx="453597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330066"/>
              </a:buClr>
              <a:buFont typeface="Wingdings" panose="05000000000000000000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Comparison of disaggregated load and solar PV generation (customer in Austin Texas)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3609" y="3021687"/>
            <a:ext cx="3994191" cy="32267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3222" y="6274713"/>
            <a:ext cx="8001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n-lt"/>
              </a:rPr>
              <a:t>Farzana Kabir, Nanpeng Yu, Weixin Yao, Rui Yang, and Yingchen Zhang, </a:t>
            </a:r>
            <a:r>
              <a:rPr lang="en-US" sz="1100" dirty="0">
                <a:latin typeface="+mn-lt"/>
                <a:hlinkClick r:id="rId7"/>
              </a:rPr>
              <a:t>"Joint Estimation of Behind-the-Meter Solar Generation in a Community," </a:t>
            </a:r>
            <a:r>
              <a:rPr lang="en-US" sz="1100" i="1" dirty="0">
                <a:latin typeface="+mn-lt"/>
              </a:rPr>
              <a:t>IEEE Transactions on Sustainable Energy</a:t>
            </a:r>
            <a:r>
              <a:rPr lang="en-US" sz="1100" dirty="0">
                <a:latin typeface="+mn-lt"/>
              </a:rPr>
              <a:t>, vol. 12, no. 1, pp. 682-694, Jan. 2021,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1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814744"/>
            <a:ext cx="8382000" cy="55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" y="1447800"/>
            <a:ext cx="8991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Applications of Machine Learning in Smart Grid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Transmission System and Electricity Market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Distribution System and End-use Customer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Key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Problems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Solved by Pure Data-Driven Methods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Power System Event Detection and Classification Using PMU Data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Deep Reinforcement Learning-based Distribution System Control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Key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Solved by Physics-Informed Methods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Phase Connectivity Identification, Theft Detection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Line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Parameter Estimation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Behind-the-meter Solar PV Generation Estimation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Important Takeaway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814744"/>
            <a:ext cx="8382000" cy="55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Important Takeaway</a:t>
            </a: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4478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Work with Real-world </a:t>
            </a:r>
            <a:r>
              <a:rPr lang="en-US" sz="2000" dirty="0"/>
              <a:t>D</a:t>
            </a:r>
            <a:r>
              <a:rPr lang="en-US" sz="2000" dirty="0" smtClean="0"/>
              <a:t>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Simulation data does not possess the same property as real-world data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Most algorithms developed with simulation data fail to solve real-world problems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Collaboration with Electric Utilities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Learn about current practice and realistic challenges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Work on solutions that could address real-world problems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The Need to Synergistically </a:t>
            </a:r>
            <a:r>
              <a:rPr lang="en-US" sz="2000" dirty="0"/>
              <a:t>C</a:t>
            </a:r>
            <a:r>
              <a:rPr lang="en-US" sz="2000" dirty="0" smtClean="0"/>
              <a:t>ombine ML with Physical </a:t>
            </a:r>
            <a:r>
              <a:rPr lang="en-US" sz="2000" dirty="0"/>
              <a:t>D</a:t>
            </a:r>
            <a:r>
              <a:rPr lang="en-US" sz="2000" dirty="0" smtClean="0"/>
              <a:t>omain Knowledge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Physics of power system operations (e.g., power flow, system dynamics, solar generation)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Topology of power network (e.g., graph signal processing, graph learning)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Statistical properties of data generated from physical system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300" dirty="0" smtClean="0"/>
              <a:t>Low rank properties and sparsity patterns (e.g., PMU data, smart meter data)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300" dirty="0" smtClean="0"/>
              <a:t>Entropy of dataset (e.g., smart meter voltage magnitude → low entropy, PMU </a:t>
            </a:r>
            <a:r>
              <a:rPr lang="en-US" sz="1300" dirty="0"/>
              <a:t>data → </a:t>
            </a:r>
            <a:r>
              <a:rPr lang="en-US" sz="1300" dirty="0" smtClean="0"/>
              <a:t>high entropy)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300" dirty="0" smtClean="0"/>
              <a:t>Spatial temporal correlations (e.g., SCADA data for distribution feeders, PMU data)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6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08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2133600"/>
            <a:ext cx="8382000" cy="70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Questions?</a:t>
            </a:r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3048000"/>
            <a:ext cx="9144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Contact Information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Dr. Nanpeng Yu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Director of Energy, Economics, and Environment Research Center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Department of Electrical and Computer Engineering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Department of Computer Science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University of California Riverside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Email</a:t>
            </a:r>
            <a:r>
              <a:rPr lang="en-US" sz="1800" dirty="0"/>
              <a:t>: </a:t>
            </a:r>
            <a:r>
              <a:rPr lang="en-US" sz="1800" dirty="0" smtClean="0">
                <a:hlinkClick r:id="rId5"/>
              </a:rPr>
              <a:t>nyu@ece.ucr.edu</a:t>
            </a:r>
            <a:endParaRPr lang="en-US" sz="1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Website</a:t>
            </a:r>
            <a:r>
              <a:rPr lang="en-US" sz="1800" dirty="0"/>
              <a:t>: </a:t>
            </a:r>
            <a:r>
              <a:rPr lang="en-US" sz="1800" dirty="0">
                <a:hlinkClick r:id="rId6"/>
              </a:rPr>
              <a:t>http://www.ece.ucr.edu/~nyu</a:t>
            </a:r>
            <a:r>
              <a:rPr lang="en-US" sz="1800" dirty="0" smtClean="0">
                <a:hlinkClick r:id="rId6"/>
              </a:rPr>
              <a:t>/</a:t>
            </a:r>
            <a:endParaRPr lang="en-US" altLang="en-US" sz="1800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833109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2800" dirty="0" smtClean="0"/>
              <a:t>Applications of </a:t>
            </a:r>
            <a:r>
              <a:rPr lang="en-US" sz="2800" dirty="0" smtClean="0"/>
              <a:t>Machine </a:t>
            </a:r>
            <a:r>
              <a:rPr lang="en-US" sz="2800" dirty="0" smtClean="0"/>
              <a:t>Learning in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Power </a:t>
            </a:r>
            <a:r>
              <a:rPr lang="en-US" sz="2800" dirty="0" smtClean="0"/>
              <a:t>Distribution Systems</a:t>
            </a:r>
            <a:endParaRPr lang="en-US" sz="32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057400"/>
            <a:ext cx="1883420" cy="98890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2550917" y="1578743"/>
            <a:ext cx="3924792" cy="478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dirty="0"/>
              <a:t>Spatio-temporal </a:t>
            </a:r>
            <a:r>
              <a:rPr lang="en-US" dirty="0" smtClean="0"/>
              <a:t>Forecasting</a:t>
            </a:r>
          </a:p>
          <a:p>
            <a:pPr algn="ctr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400" dirty="0" smtClean="0"/>
              <a:t>Electric Load / DERs – Short-Term / Long-Term</a:t>
            </a:r>
            <a:endParaRPr lang="en-US" sz="1400" dirty="0"/>
          </a:p>
        </p:txBody>
      </p:sp>
      <p:pic>
        <p:nvPicPr>
          <p:cNvPr id="39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69" y="2629147"/>
            <a:ext cx="1508640" cy="857003"/>
          </a:xfrm>
        </p:spPr>
      </p:pic>
      <p:sp>
        <p:nvSpPr>
          <p:cNvPr id="40" name="Rectangle 39"/>
          <p:cNvSpPr/>
          <p:nvPr/>
        </p:nvSpPr>
        <p:spPr>
          <a:xfrm>
            <a:off x="536577" y="1962150"/>
            <a:ext cx="2814932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300"/>
              </a:spcBef>
              <a:spcAft>
                <a:spcPts val="0"/>
              </a:spcAft>
            </a:pPr>
            <a:r>
              <a:rPr lang="en-US" dirty="0"/>
              <a:t>Anomaly Detection</a:t>
            </a:r>
          </a:p>
          <a:p>
            <a:pPr algn="r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400" dirty="0" smtClean="0"/>
              <a:t>Electricity Theft, Unauthorized Solar Interconnection</a:t>
            </a:r>
            <a:endParaRPr lang="en-US" sz="14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019877"/>
            <a:ext cx="1524000" cy="105707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46020" y="6053325"/>
            <a:ext cx="2590800" cy="709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Equipment Monitoring</a:t>
            </a:r>
            <a:endParaRPr lang="en-US" dirty="0"/>
          </a:p>
          <a:p>
            <a:pPr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Predictive Maintenance</a:t>
            </a:r>
          </a:p>
          <a:p>
            <a:pPr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Online Diagnosis</a:t>
            </a:r>
            <a:endParaRPr lang="en-US" sz="14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615866"/>
            <a:ext cx="1524000" cy="140368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5410200" y="2169293"/>
            <a:ext cx="2712537" cy="478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dirty="0" smtClean="0"/>
              <a:t>System Monitoring</a:t>
            </a:r>
          </a:p>
          <a:p>
            <a:pPr>
              <a:lnSpc>
                <a:spcPct val="7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400" dirty="0" smtClean="0"/>
              <a:t>State Estimation &amp; Visualization</a:t>
            </a:r>
            <a:endParaRPr lang="en-US" sz="14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4094559"/>
            <a:ext cx="1997995" cy="1220391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5729319" y="5229894"/>
            <a:ext cx="3124200" cy="98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dirty="0"/>
              <a:t>Network </a:t>
            </a:r>
            <a:r>
              <a:rPr lang="en-US" dirty="0" smtClean="0"/>
              <a:t>Topology and Parameter Identification</a:t>
            </a:r>
            <a:endParaRPr lang="en-US" dirty="0"/>
          </a:p>
          <a:p>
            <a:pPr>
              <a:lnSpc>
                <a:spcPct val="7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400" dirty="0"/>
              <a:t>Transformer-to-customer, Phase connectivity, Impedance estimation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80" y="5033495"/>
            <a:ext cx="2135540" cy="104854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59" y="3186441"/>
            <a:ext cx="2076450" cy="177533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103613" y="6129525"/>
            <a:ext cx="3143496" cy="709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dirty="0" smtClean="0"/>
              <a:t>Customer Behavior Analysis</a:t>
            </a:r>
            <a:endParaRPr lang="en-US" dirty="0"/>
          </a:p>
          <a:p>
            <a:pPr>
              <a:lnSpc>
                <a:spcPct val="7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400" dirty="0" smtClean="0"/>
              <a:t>Customer </a:t>
            </a:r>
            <a:r>
              <a:rPr lang="en-US" sz="1400" dirty="0"/>
              <a:t>segmentation, nonintrusive load </a:t>
            </a:r>
            <a:r>
              <a:rPr lang="en-US" sz="1400" dirty="0" smtClean="0"/>
              <a:t>monitoring, demand response</a:t>
            </a:r>
            <a:endParaRPr lang="en-US" sz="1400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39" y="3975678"/>
            <a:ext cx="2094261" cy="977322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28600" y="3460936"/>
            <a:ext cx="3124200" cy="558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Distribution System Controls</a:t>
            </a:r>
          </a:p>
          <a:p>
            <a:pPr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Deep Reinforcement Learning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4" grpId="0"/>
      <p:bldP spid="46" grpId="0"/>
      <p:bldP spid="49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814744"/>
            <a:ext cx="8382000" cy="55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" y="1447800"/>
            <a:ext cx="8991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Applications of Machine Learning in Smart Grid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Transmission System and Electricity Market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Distribution System and End-use Customer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Key </a:t>
            </a:r>
            <a:r>
              <a:rPr lang="en-US" sz="2000" dirty="0" smtClean="0"/>
              <a:t>Problems </a:t>
            </a:r>
            <a:r>
              <a:rPr lang="en-US" sz="2000" dirty="0" smtClean="0"/>
              <a:t>Solved by Pure Data-Driven Methods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Power System Event Detection and Classification Using PMU Data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Deep Reinforcement Learning-based Distribution System Control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Key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Problems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Solved by Physics-Informed Methods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Phase Connectivity Identification, Theft Detection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Line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Parameter Estimation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Behind-the-meter Solar PV Generation Estimation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Important Takeaway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814744"/>
            <a:ext cx="8382000" cy="55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Motivation and Key Technical Methods</a:t>
            </a:r>
            <a:endParaRPr lang="en-US" alt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" y="1447800"/>
            <a:ext cx="8991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  <a:spcAft>
                <a:spcPts val="300"/>
              </a:spcAft>
            </a:pPr>
            <a:r>
              <a:rPr lang="en-US" sz="2000" dirty="0" smtClean="0"/>
              <a:t>Motivation</a:t>
            </a:r>
          </a:p>
          <a:p>
            <a:pPr lvl="1">
              <a:spcBef>
                <a:spcPts val="500"/>
              </a:spcBef>
              <a:spcAft>
                <a:spcPts val="300"/>
              </a:spcAft>
            </a:pPr>
            <a:r>
              <a:rPr lang="en-US" altLang="en-US" sz="1800" dirty="0"/>
              <a:t>Online event detection &amp; classification is crucial to enhancing the reliability of power </a:t>
            </a:r>
            <a:r>
              <a:rPr lang="en-US" altLang="en-US" sz="1800" dirty="0" smtClean="0"/>
              <a:t>system.</a:t>
            </a:r>
          </a:p>
          <a:p>
            <a:pPr lvl="1">
              <a:spcBef>
                <a:spcPts val="500"/>
              </a:spcBef>
              <a:spcAft>
                <a:spcPts val="300"/>
              </a:spcAft>
            </a:pPr>
            <a:r>
              <a:rPr lang="en-US" altLang="en-US" sz="1800" dirty="0" smtClean="0"/>
              <a:t>When </a:t>
            </a:r>
            <a:r>
              <a:rPr lang="en-US" altLang="en-US" sz="1800" dirty="0"/>
              <a:t>power system events are correctly detected &amp;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classified in a timely manner, appropriate corrective control actions can be taken by </a:t>
            </a:r>
            <a:r>
              <a:rPr lang="en-US" altLang="en-US" sz="1800" dirty="0" smtClean="0"/>
              <a:t>operators.</a:t>
            </a:r>
          </a:p>
          <a:p>
            <a:pPr lvl="1">
              <a:spcBef>
                <a:spcPts val="500"/>
              </a:spcBef>
              <a:spcAft>
                <a:spcPts val="300"/>
              </a:spcAft>
            </a:pPr>
            <a:r>
              <a:rPr lang="en-US" altLang="en-US" sz="1800" dirty="0" smtClean="0"/>
              <a:t>With </a:t>
            </a:r>
            <a:r>
              <a:rPr lang="en-US" altLang="en-US" sz="1800" dirty="0"/>
              <a:t>access to large amounts of real-world PMU data, we develop an accurate DNN-based power system event identification and classification algorithm.</a:t>
            </a:r>
          </a:p>
          <a:p>
            <a:pPr>
              <a:spcBef>
                <a:spcPts val="500"/>
              </a:spcBef>
              <a:spcAft>
                <a:spcPts val="300"/>
              </a:spcAft>
            </a:pPr>
            <a:r>
              <a:rPr lang="en-US" sz="2000" dirty="0" smtClean="0"/>
              <a:t>Key Technical Methods</a:t>
            </a:r>
          </a:p>
          <a:p>
            <a:pPr lvl="1">
              <a:spcBef>
                <a:spcPts val="500"/>
              </a:spcBef>
              <a:spcAft>
                <a:spcPts val="300"/>
              </a:spcAft>
            </a:pPr>
            <a:r>
              <a:rPr lang="en-US" sz="1800" dirty="0" smtClean="0"/>
              <a:t>To </a:t>
            </a:r>
            <a:r>
              <a:rPr lang="en-US" altLang="en-US" sz="1800" dirty="0"/>
              <a:t>deal with high-dimensional PMU </a:t>
            </a:r>
            <a:r>
              <a:rPr lang="en-US" altLang="en-US" sz="1800" dirty="0" smtClean="0"/>
              <a:t>input, adopt </a:t>
            </a:r>
            <a:r>
              <a:rPr lang="en-US" altLang="en-US" sz="1800" dirty="0"/>
              <a:t>the CNN as the base </a:t>
            </a:r>
            <a:r>
              <a:rPr lang="en-US" altLang="en-US" sz="1800" dirty="0" smtClean="0"/>
              <a:t>model</a:t>
            </a:r>
          </a:p>
          <a:p>
            <a:pPr lvl="1">
              <a:spcBef>
                <a:spcPts val="500"/>
              </a:spcBef>
              <a:spcAft>
                <a:spcPts val="300"/>
              </a:spcAft>
            </a:pPr>
            <a:r>
              <a:rPr lang="en-US" altLang="en-US" sz="1800" dirty="0" smtClean="0"/>
              <a:t>To </a:t>
            </a:r>
            <a:r>
              <a:rPr lang="en-US" altLang="en-US" sz="1800" dirty="0"/>
              <a:t>make parameter sharing more effective in CNN, </a:t>
            </a:r>
            <a:r>
              <a:rPr lang="en-US" altLang="en-US" sz="1800" dirty="0" smtClean="0"/>
              <a:t>we propose </a:t>
            </a:r>
            <a:r>
              <a:rPr lang="en-US" altLang="en-US" sz="1800" dirty="0"/>
              <a:t>a graph signal processing based PMU sorting algorithm that systematically arranges PMUs in the input </a:t>
            </a:r>
            <a:r>
              <a:rPr lang="en-US" altLang="en-US" sz="1800" dirty="0" smtClean="0"/>
              <a:t>tensor</a:t>
            </a:r>
          </a:p>
          <a:p>
            <a:pPr lvl="1">
              <a:spcBef>
                <a:spcPts val="500"/>
              </a:spcBef>
              <a:spcAft>
                <a:spcPts val="300"/>
              </a:spcAft>
            </a:pPr>
            <a:r>
              <a:rPr lang="en-US" altLang="en-US" sz="1800" dirty="0" smtClean="0"/>
              <a:t>To </a:t>
            </a:r>
            <a:r>
              <a:rPr lang="en-US" altLang="en-US" sz="1800" dirty="0"/>
              <a:t>further improve accuracy, we propose an information loading-based regularization technique to control the amount of information compression in the DNN</a:t>
            </a:r>
            <a:r>
              <a:rPr lang="en-US" altLang="en-US" sz="1800" dirty="0" smtClean="0"/>
              <a:t>.</a:t>
            </a:r>
            <a:endParaRPr lang="en-US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15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915400" cy="457200"/>
          </a:xfrm>
        </p:spPr>
        <p:txBody>
          <a:bodyPr/>
          <a:lstStyle/>
          <a:p>
            <a:r>
              <a:rPr lang="en-US" altLang="en-US" sz="2800" dirty="0" smtClean="0"/>
              <a:t>Problem Formulation and Overall Framework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1524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Power system event identification is formulated as a classification problem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No event, line event, generator event, oscillation event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Input: 3 dimensional tensor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ime, PMU ID, and </a:t>
            </a:r>
            <a:r>
              <a:rPr lang="en-US" altLang="en-US" sz="1600" dirty="0" err="1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PQ|V|f</a:t>
            </a: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 measurement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Overall Framework</a:t>
            </a:r>
            <a:endParaRPr lang="en-US" altLang="en-US" sz="20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Three key modules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13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Convolutional Neural Network based Classifier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13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Graph Signal Processing based PMU Sorting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13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Information Loading based Regularization</a:t>
            </a:r>
            <a:endParaRPr lang="en-US" altLang="en-US" sz="13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863724"/>
            <a:ext cx="5533400" cy="1841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274376"/>
            <a:ext cx="4267200" cy="13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0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915400" cy="457200"/>
          </a:xfrm>
        </p:spPr>
        <p:txBody>
          <a:bodyPr/>
          <a:lstStyle/>
          <a:p>
            <a:r>
              <a:rPr lang="en-US" altLang="en-US" sz="2800" dirty="0" smtClean="0"/>
              <a:t>Graph Signal Processing based PMU Sorting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1524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Goal: Make </a:t>
            </a:r>
            <a:r>
              <a:rPr lang="en-US" altLang="en-US" sz="18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parameter sharing more </a:t>
            </a:r>
            <a:r>
              <a:rPr lang="en-US" altLang="en-US" sz="18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effective. </a:t>
            </a:r>
            <a:endParaRPr lang="en-US" altLang="en-US" sz="18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18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r>
              <a:rPr lang="en-US" altLang="en-US" sz="18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he </a:t>
            </a:r>
            <a:r>
              <a:rPr lang="en-US" altLang="en-US" sz="18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GSP based PMU sorting algorithm is proposed to </a:t>
            </a:r>
            <a:r>
              <a:rPr lang="en-US" altLang="en-US" sz="18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systematically rearrange </a:t>
            </a:r>
            <a:r>
              <a:rPr lang="en-US" altLang="en-US" sz="18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PMUs in the input tenors</a:t>
            </a:r>
            <a:r>
              <a:rPr lang="en-US" altLang="en-US" sz="18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Main Idea: Strategically place highly correlated PMUs close to each other.</a:t>
            </a:r>
            <a:endParaRPr lang="en-US" altLang="en-US" sz="18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en-US" altLang="en-US" sz="1600" dirty="0" smtClean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en-US" altLang="en-US" sz="16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925" y="2667000"/>
            <a:ext cx="4204075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91" y="4381148"/>
            <a:ext cx="5314709" cy="2248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48400" y="5212886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  <a:spcAft>
                <a:spcPts val="0"/>
              </a:spcAft>
            </a:pP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Visualization of Spatial </a:t>
            </a: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Correlation </a:t>
            </a: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Matrix</a:t>
            </a:r>
          </a:p>
        </p:txBody>
      </p:sp>
    </p:spTree>
    <p:extLst>
      <p:ext uri="{BB962C8B-B14F-4D97-AF65-F5344CB8AC3E}">
        <p14:creationId xmlns:p14="http://schemas.microsoft.com/office/powerpoint/2010/main" val="171386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UCRTemplate2">
  <a:themeElements>
    <a:clrScheme name="UCRTemplate2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UCRTemplate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UCRTemplate2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2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2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2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2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2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2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2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2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2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3 Single-phase AC Circuits, Three-Phase Balanced AC Circuits</Template>
  <TotalTime>35718</TotalTime>
  <Words>5210</Words>
  <Application>Microsoft Office PowerPoint</Application>
  <PresentationFormat>On-screen Show (4:3)</PresentationFormat>
  <Paragraphs>651</Paragraphs>
  <Slides>46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ＭＳ Ｐゴシック</vt:lpstr>
      <vt:lpstr>SimSun</vt:lpstr>
      <vt:lpstr>Arial</vt:lpstr>
      <vt:lpstr>Calibri</vt:lpstr>
      <vt:lpstr>Cambria Math</vt:lpstr>
      <vt:lpstr>Helvetica</vt:lpstr>
      <vt:lpstr>Times New Roman</vt:lpstr>
      <vt:lpstr>Wingdings</vt:lpstr>
      <vt:lpstr>UCRTemplate2</vt:lpstr>
      <vt:lpstr>Machine Learning for Smart Grid: From Pure Data-Driven to Physics-Informed Methods</vt:lpstr>
      <vt:lpstr>Team Members and Research Sponsors</vt:lpstr>
      <vt:lpstr>PowerPoint Presentation</vt:lpstr>
      <vt:lpstr>Applications of Machine Learning in  Transmission Systems</vt:lpstr>
      <vt:lpstr>Applications of Machine Learning in  Power Distribution Systems</vt:lpstr>
      <vt:lpstr>PowerPoint Presentation</vt:lpstr>
      <vt:lpstr>PowerPoint Presentation</vt:lpstr>
      <vt:lpstr>Problem Formulation and Overall Framework</vt:lpstr>
      <vt:lpstr>Graph Signal Processing based PMU Sorting</vt:lpstr>
      <vt:lpstr>Information Loading based Regularization</vt:lpstr>
      <vt:lpstr>Overall Neural Network Architecture</vt:lpstr>
      <vt:lpstr>Numerical Study Results</vt:lpstr>
      <vt:lpstr>Testing Results and Learned Representation</vt:lpstr>
      <vt:lpstr>Power System Event Identification with Transfer Learning - Can Events from Eastern Interconnect Help Identify Events from Western Interconnect?</vt:lpstr>
      <vt:lpstr>Overall Framework of Power System Event Identification with Transfer Learning</vt:lpstr>
      <vt:lpstr>Numerical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Connectivity Identification</vt:lpstr>
      <vt:lpstr>Unsupervised ML Algorithms</vt:lpstr>
      <vt:lpstr>Supervised ML Algorithms</vt:lpstr>
      <vt:lpstr>Physics Informed ML</vt:lpstr>
      <vt:lpstr>PowerPoint Presentation</vt:lpstr>
      <vt:lpstr>PowerPoint Presentation</vt:lpstr>
      <vt:lpstr>Electricity Theft Detection</vt:lpstr>
      <vt:lpstr>Physically Informed Data-Driven Method</vt:lpstr>
      <vt:lpstr>Physical Model and Properties of Residuals</vt:lpstr>
      <vt:lpstr>Numerical Results with Real-world Meter Data</vt:lpstr>
      <vt:lpstr>PowerPoint Presentation</vt:lpstr>
      <vt:lpstr>PowerPoint Presentation</vt:lpstr>
      <vt:lpstr>PowerPoint Presentation</vt:lpstr>
      <vt:lpstr>Numerical Study Setup</vt:lpstr>
      <vt:lpstr>Numerical Study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COE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Nanpeng Yu</dc:creator>
  <cp:lastModifiedBy>Nanpeng Yu</cp:lastModifiedBy>
  <cp:revision>1047</cp:revision>
  <cp:lastPrinted>2014-10-15T00:42:27Z</cp:lastPrinted>
  <dcterms:created xsi:type="dcterms:W3CDTF">2014-09-29T22:47:05Z</dcterms:created>
  <dcterms:modified xsi:type="dcterms:W3CDTF">2021-09-07T17:11:28Z</dcterms:modified>
</cp:coreProperties>
</file>