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256" r:id="rId2"/>
    <p:sldId id="558" r:id="rId3"/>
    <p:sldId id="559" r:id="rId4"/>
    <p:sldId id="367" r:id="rId5"/>
    <p:sldId id="405" r:id="rId6"/>
    <p:sldId id="408" r:id="rId7"/>
    <p:sldId id="593" r:id="rId8"/>
    <p:sldId id="409" r:id="rId9"/>
    <p:sldId id="410" r:id="rId10"/>
    <p:sldId id="411" r:id="rId11"/>
    <p:sldId id="412" r:id="rId12"/>
    <p:sldId id="594" r:id="rId13"/>
    <p:sldId id="440" r:id="rId14"/>
    <p:sldId id="560" r:id="rId15"/>
    <p:sldId id="595" r:id="rId16"/>
    <p:sldId id="601" r:id="rId17"/>
    <p:sldId id="602" r:id="rId18"/>
    <p:sldId id="603" r:id="rId19"/>
    <p:sldId id="604" r:id="rId20"/>
    <p:sldId id="600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96" r:id="rId29"/>
    <p:sldId id="569" r:id="rId30"/>
    <p:sldId id="570" r:id="rId31"/>
    <p:sldId id="571" r:id="rId32"/>
    <p:sldId id="572" r:id="rId33"/>
    <p:sldId id="573" r:id="rId34"/>
    <p:sldId id="574" r:id="rId35"/>
    <p:sldId id="575" r:id="rId36"/>
    <p:sldId id="597" r:id="rId37"/>
    <p:sldId id="577" r:id="rId38"/>
    <p:sldId id="578" r:id="rId39"/>
    <p:sldId id="579" r:id="rId40"/>
    <p:sldId id="580" r:id="rId41"/>
    <p:sldId id="581" r:id="rId42"/>
    <p:sldId id="582" r:id="rId43"/>
    <p:sldId id="583" r:id="rId44"/>
    <p:sldId id="584" r:id="rId45"/>
    <p:sldId id="585" r:id="rId46"/>
    <p:sldId id="586" r:id="rId47"/>
    <p:sldId id="587" r:id="rId48"/>
    <p:sldId id="588" r:id="rId49"/>
    <p:sldId id="589" r:id="rId50"/>
    <p:sldId id="590" r:id="rId51"/>
    <p:sldId id="591" r:id="rId52"/>
    <p:sldId id="598" r:id="rId53"/>
    <p:sldId id="599" r:id="rId54"/>
    <p:sldId id="592" r:id="rId5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BAB"/>
    <a:srgbClr val="BFBFBF"/>
    <a:srgbClr val="CCCCCC"/>
    <a:srgbClr val="A6A6A6"/>
    <a:srgbClr val="F1AB00"/>
    <a:srgbClr val="2D6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484" autoAdjust="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D6F6602-6640-49A9-A734-2BB1377A4985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1B06861-9BFC-4551-8A3C-683C5D47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02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CCDD9B8-B47F-487D-BD0B-3DE105D80C1A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FE788E1-37E9-4300-8647-24F9822F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5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461D9-A094-4F14-A1C1-7DB6B99077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68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461D9-A094-4F14-A1C1-7DB6B99077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461D9-A094-4F14-A1C1-7DB6B99077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461D9-A094-4F14-A1C1-7DB6B99077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1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461D9-A094-4F14-A1C1-7DB6B99077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1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461D9-A094-4F14-A1C1-7DB6B99077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8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461D9-A094-4F14-A1C1-7DB6B99077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88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0D070-D87E-4C84-A689-D6EA9E726A1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33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461D9-A094-4F14-A1C1-7DB6B99077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8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461D9-A094-4F14-A1C1-7DB6B99077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6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3" name="Picture 43" descr="full_blue_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00400" y="381000"/>
            <a:ext cx="5562600" cy="27432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276600"/>
            <a:ext cx="5562600" cy="2362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>
                <a:solidFill>
                  <a:srgbClr val="F1AB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8430FA-5ADF-4E0C-9E60-05967BBC4F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7C052-D737-4F91-9853-749FDC770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13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F9239-49AD-4B7F-BE62-FFA632BD6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63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59523-3AE4-4AFD-ACBC-5BD0515C22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95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D1989-4FD1-4B15-96A1-6E5ABC8924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9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5BC9C-D1C9-48ED-97E4-92FCF9B11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6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8E261-01E9-4B71-9AFD-857DE6054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1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6841A-4CF0-4C8F-BFE9-249A67368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3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114F9-94D9-4FC1-9154-FD76620A6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0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0EE5A-56FD-4ED1-B9E5-ECD6D73A0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88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E684B-2D73-423F-AF5E-D2869E5D9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69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9" name="Picture 43" descr="full_blue_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F645183-1B9E-460A-B0EB-0FD0E5B94F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Blip>
          <a:blip r:embed="rId14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Blip>
          <a:blip r:embed="rId15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Blip>
          <a:blip r:embed="rId16"/>
        </a:buBlip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yu@ece.ucr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tiff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tra.ece.ucr.edu/~nyu/Teaching/2019-03-28-IEEE-Big-Data-Seminar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afeser@epri.com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ucr.edu/~nyu/" TargetMode="External"/><Relationship Id="rId2" Type="http://schemas.openxmlformats.org/officeDocument/2006/relationships/hyperlink" Target="mailto:nyu@ece.ucr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990600"/>
            <a:ext cx="5943600" cy="1676400"/>
          </a:xfrm>
        </p:spPr>
        <p:txBody>
          <a:bodyPr/>
          <a:lstStyle/>
          <a:p>
            <a:r>
              <a:rPr lang="en-US" altLang="en-US" sz="3600" dirty="0" smtClean="0"/>
              <a:t>Machine Learning and Big Data Analytics in Power Distribution Systems</a:t>
            </a:r>
            <a:endParaRPr lang="en-US" altLang="en-US" sz="36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2971800"/>
            <a:ext cx="5562600" cy="2971800"/>
          </a:xfrm>
        </p:spPr>
        <p:txBody>
          <a:bodyPr/>
          <a:lstStyle/>
          <a:p>
            <a:r>
              <a:rPr lang="en-US" altLang="en-US" sz="2400" dirty="0"/>
              <a:t>Dr. Nanpeng </a:t>
            </a:r>
            <a:r>
              <a:rPr lang="en-US" altLang="en-US" sz="2400" dirty="0" smtClean="0"/>
              <a:t>Yu</a:t>
            </a:r>
          </a:p>
          <a:p>
            <a:r>
              <a:rPr lang="en-US" altLang="en-US" sz="2400" dirty="0" smtClean="0"/>
              <a:t>Department of Electrical and Computer Engineering</a:t>
            </a:r>
          </a:p>
          <a:p>
            <a:r>
              <a:rPr lang="en-US" altLang="en-US" sz="2400" dirty="0" smtClean="0"/>
              <a:t>Department of Computer Science</a:t>
            </a:r>
            <a:endParaRPr lang="en-US" altLang="en-US" sz="2400" dirty="0"/>
          </a:p>
          <a:p>
            <a:r>
              <a:rPr lang="en-US" altLang="en-US" sz="2400" dirty="0" smtClean="0"/>
              <a:t>(cooperating faculty)</a:t>
            </a:r>
            <a:endParaRPr lang="en-US" altLang="en-US" sz="2400" dirty="0"/>
          </a:p>
          <a:p>
            <a:r>
              <a:rPr lang="en-US" altLang="en-US" sz="2400" dirty="0">
                <a:hlinkClick r:id="rId2"/>
              </a:rPr>
              <a:t>nyu@ece.ucr.edu</a:t>
            </a:r>
            <a:endParaRPr lang="en-US" altLang="en-US" sz="2400" dirty="0"/>
          </a:p>
          <a:p>
            <a:r>
              <a:rPr lang="en-US" altLang="en-US" sz="2400" dirty="0" smtClean="0"/>
              <a:t>951.827.3688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481612" cy="609600"/>
          </a:xfrm>
        </p:spPr>
        <p:txBody>
          <a:bodyPr/>
          <a:lstStyle/>
          <a:p>
            <a:r>
              <a:rPr lang="en-US" sz="3200" dirty="0" smtClean="0"/>
              <a:t>Big Data in Distribution Systems: Velocity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495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Sampling Frequency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 smtClean="0"/>
              <a:t>AMI’s data recording </a:t>
            </a:r>
            <a:r>
              <a:rPr lang="en-US" altLang="zh-CN" sz="1600" dirty="0"/>
              <a:t>frequency increases from </a:t>
            </a:r>
            <a:r>
              <a:rPr lang="en-US" altLang="zh-CN" sz="1600" b="1" dirty="0"/>
              <a:t>once a month </a:t>
            </a:r>
            <a:r>
              <a:rPr lang="en-US" altLang="zh-CN" sz="1600" dirty="0"/>
              <a:t>to one reading </a:t>
            </a:r>
            <a:r>
              <a:rPr lang="en-US" altLang="zh-CN" sz="1600" b="1" dirty="0"/>
              <a:t>every 15 </a:t>
            </a:r>
            <a:r>
              <a:rPr lang="en-US" altLang="zh-CN" sz="1600" b="1" dirty="0" smtClean="0"/>
              <a:t>minutes to one hour</a:t>
            </a:r>
            <a:r>
              <a:rPr lang="en-US" altLang="zh-CN" sz="1600" dirty="0" smtClean="0"/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 smtClean="0"/>
              <a:t>Micro-PMU hundreds (512) of samples per cycle at 50/60 Hz</a:t>
            </a:r>
            <a:endParaRPr lang="en-GB" altLang="zh-CN" sz="1000" dirty="0">
              <a:ea typeface="宋体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Bottleneck in Communication Systems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L</a:t>
            </a:r>
            <a:r>
              <a:rPr lang="en-US" sz="1600" dirty="0" smtClean="0"/>
              <a:t>imited </a:t>
            </a:r>
            <a:r>
              <a:rPr lang="en-US" sz="1600" dirty="0"/>
              <a:t>bandwidth for </a:t>
            </a:r>
            <a:r>
              <a:rPr lang="en-US" sz="1600" dirty="0" err="1"/>
              <a:t>zigbee</a:t>
            </a:r>
            <a:r>
              <a:rPr lang="en-US" sz="1600" dirty="0"/>
              <a:t> </a:t>
            </a:r>
            <a:r>
              <a:rPr lang="en-US" sz="1600" dirty="0" smtClean="0"/>
              <a:t>network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Most of the utilities in the US receives smart meter data with ~24 hour delay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Edge Computing Trend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/>
              <a:t>Itron</a:t>
            </a:r>
            <a:r>
              <a:rPr lang="en-US" sz="1600" dirty="0"/>
              <a:t> </a:t>
            </a:r>
            <a:r>
              <a:rPr lang="en-US" sz="1600" dirty="0" smtClean="0"/>
              <a:t>and </a:t>
            </a:r>
            <a:r>
              <a:rPr lang="en-US" sz="1600" dirty="0" err="1" smtClean="0"/>
              <a:t>Landis+Gyr</a:t>
            </a:r>
            <a:r>
              <a:rPr lang="en-US" sz="1600" dirty="0"/>
              <a:t> </a:t>
            </a:r>
            <a:r>
              <a:rPr lang="en-US" sz="1600" dirty="0" smtClean="0"/>
              <a:t>extend edge computing capability of smart meters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Increasing data transmission range and computing capabilities of smart meters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Centralized → distributed / decentralized</a:t>
            </a:r>
          </a:p>
        </p:txBody>
      </p:sp>
    </p:spTree>
    <p:extLst>
      <p:ext uri="{BB962C8B-B14F-4D97-AF65-F5344CB8AC3E}">
        <p14:creationId xmlns:p14="http://schemas.microsoft.com/office/powerpoint/2010/main" val="106216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481612" cy="533400"/>
          </a:xfrm>
        </p:spPr>
        <p:txBody>
          <a:bodyPr/>
          <a:lstStyle/>
          <a:p>
            <a:r>
              <a:rPr lang="en-US" sz="3200" dirty="0" smtClean="0"/>
              <a:t>Big Data in Distribution Systems: Value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242798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The big data collected </a:t>
            </a:r>
            <a:r>
              <a:rPr lang="en-US" sz="1800" dirty="0"/>
              <a:t>in the power distribution system had utterly swamped the traditional software tools used for processing them</a:t>
            </a:r>
            <a:r>
              <a:rPr lang="en-US" sz="1800" dirty="0" smtClean="0"/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Lack of innovative use cases and </a:t>
            </a:r>
            <a:r>
              <a:rPr lang="en-US" sz="1800" dirty="0" smtClean="0"/>
              <a:t>applications to unleash the full value of the big data sets in power distribution systems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Insufficient research on </a:t>
            </a:r>
            <a:r>
              <a:rPr lang="en-US" sz="1800" dirty="0" smtClean="0"/>
              <a:t>machine learning and big </a:t>
            </a:r>
            <a:r>
              <a:rPr lang="en-US" sz="1800" dirty="0"/>
              <a:t>data </a:t>
            </a:r>
            <a:r>
              <a:rPr lang="en-US" sz="1800" dirty="0" smtClean="0"/>
              <a:t>analytics for power distribution systems.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E</a:t>
            </a:r>
            <a:r>
              <a:rPr lang="en-US" sz="1800" dirty="0" smtClean="0"/>
              <a:t>lectric </a:t>
            </a:r>
            <a:r>
              <a:rPr lang="en-US" sz="1800" dirty="0"/>
              <a:t>utilities around the world will spend </a:t>
            </a:r>
            <a:r>
              <a:rPr lang="en-US" sz="1800" dirty="0" smtClean="0"/>
              <a:t>over $3.8 </a:t>
            </a:r>
            <a:r>
              <a:rPr lang="en-US" sz="1800" dirty="0"/>
              <a:t>billion on </a:t>
            </a:r>
            <a:r>
              <a:rPr lang="en-US" sz="1800" dirty="0" smtClean="0"/>
              <a:t>data </a:t>
            </a:r>
            <a:r>
              <a:rPr lang="en-US" sz="1800" dirty="0"/>
              <a:t>analytics solutions </a:t>
            </a:r>
            <a:r>
              <a:rPr lang="en-US" sz="1800" dirty="0" smtClean="0"/>
              <a:t>in 2020.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76200" y="63201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/>
              <a:t>1. Nanpeng </a:t>
            </a:r>
            <a:r>
              <a:rPr lang="en-US" sz="1200" dirty="0"/>
              <a:t>Yu, Sunil Shah, Raymond Johnson, Robert Sherick, Mingguo Hong and Kenneth Loparo</a:t>
            </a:r>
            <a:r>
              <a:rPr lang="en-US" sz="1200" dirty="0" smtClean="0"/>
              <a:t>, “Big Data Analytics in Power Distribution Systems”</a:t>
            </a:r>
            <a:r>
              <a:rPr lang="en-US" sz="1200" dirty="0"/>
              <a:t> </a:t>
            </a:r>
            <a:r>
              <a:rPr lang="en-US" sz="1200" i="1" dirty="0"/>
              <a:t>IEEE PES </a:t>
            </a:r>
            <a:r>
              <a:rPr lang="en-US" sz="1200" i="1" dirty="0" smtClean="0"/>
              <a:t>ISGT</a:t>
            </a:r>
            <a:r>
              <a:rPr lang="en-US" sz="1200" dirty="0" smtClean="0"/>
              <a:t>, </a:t>
            </a:r>
            <a:r>
              <a:rPr lang="en-US" sz="1200" dirty="0"/>
              <a:t>Washington DC, Feb. </a:t>
            </a:r>
            <a:r>
              <a:rPr lang="en-US" sz="1200" dirty="0" smtClean="0"/>
              <a:t>2015.</a:t>
            </a:r>
            <a:endParaRPr lang="en-US" altLang="zh-CN" sz="1200" b="1" dirty="0"/>
          </a:p>
        </p:txBody>
      </p:sp>
      <p:pic>
        <p:nvPicPr>
          <p:cNvPr id="1026" name="Picture 2" descr="https://www.woodmac.com/siteassets/article-images/legacy-gtmr-article-images/global-utility-analytics-spend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3820411"/>
            <a:ext cx="5102225" cy="242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06088" y="4495800"/>
            <a:ext cx="1356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GTM Research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79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7620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endParaRPr lang="en-US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8991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Why do we focus on electric power distribution systems?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Big data in power distribution systems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Volume, Variety, Velocity, and Value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Machine </a:t>
            </a:r>
            <a:r>
              <a:rPr lang="en-US" sz="2400" dirty="0"/>
              <a:t>l</a:t>
            </a:r>
            <a:r>
              <a:rPr lang="en-US" sz="2400" dirty="0" smtClean="0"/>
              <a:t>earning and big data </a:t>
            </a:r>
            <a:r>
              <a:rPr lang="en-US" sz="2400" dirty="0"/>
              <a:t>a</a:t>
            </a:r>
            <a:r>
              <a:rPr lang="en-US" sz="2400" dirty="0" smtClean="0"/>
              <a:t>pplications in distribution systems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Topology Identification: Phase Connectivity Identification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Unsupervised Machine Learning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Linear Dimension Reduction &amp; Centroid-based Clustering</a:t>
            </a:r>
            <a:endParaRPr lang="en-US" sz="1600" baseline="30000" dirty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Nonlinear Dimension Reduction &amp; Density-based Clustering</a:t>
            </a:r>
            <a:endParaRPr lang="en-US" sz="1600" baseline="30000" dirty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Physically Inspired Maximum Marginal Likelihood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Estimation</a:t>
            </a:r>
            <a:endParaRPr lang="en-US" sz="1600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833109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800" dirty="0" smtClean="0"/>
              <a:t>Applications of Big Data Analytics and Machine Learning in Power Distribution Systems</a:t>
            </a:r>
            <a:endParaRPr lang="en-US" sz="32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57400"/>
            <a:ext cx="1883420" cy="98890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550917" y="1578743"/>
            <a:ext cx="3924792" cy="478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dirty="0"/>
              <a:t>Spatio-temporal </a:t>
            </a:r>
            <a:r>
              <a:rPr lang="en-US" dirty="0" smtClean="0"/>
              <a:t>Forecasting</a:t>
            </a:r>
          </a:p>
          <a:p>
            <a:pPr algn="ctr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/>
              <a:t>Electric Load / DERs – Short-Term / Long-Term</a:t>
            </a:r>
            <a:endParaRPr lang="en-US" sz="1400" dirty="0"/>
          </a:p>
        </p:txBody>
      </p:sp>
      <p:pic>
        <p:nvPicPr>
          <p:cNvPr id="39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69" y="2629147"/>
            <a:ext cx="1508640" cy="857003"/>
          </a:xfrm>
        </p:spPr>
      </p:pic>
      <p:sp>
        <p:nvSpPr>
          <p:cNvPr id="40" name="Rectangle 39"/>
          <p:cNvSpPr/>
          <p:nvPr/>
        </p:nvSpPr>
        <p:spPr>
          <a:xfrm>
            <a:off x="536577" y="1962150"/>
            <a:ext cx="2814932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300"/>
              </a:spcBef>
              <a:spcAft>
                <a:spcPts val="0"/>
              </a:spcAft>
            </a:pPr>
            <a:r>
              <a:rPr lang="en-US" dirty="0"/>
              <a:t>Anomaly Detection</a:t>
            </a:r>
          </a:p>
          <a:p>
            <a:pPr algn="r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/>
              <a:t>Electricity Theft, Unauthorized Solar Interconnection</a:t>
            </a:r>
            <a:endParaRPr lang="en-US" sz="14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019877"/>
            <a:ext cx="1524000" cy="105707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46020" y="6053325"/>
            <a:ext cx="2590800" cy="70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Equipment Monitoring</a:t>
            </a:r>
            <a:endParaRPr lang="en-US" dirty="0"/>
          </a:p>
          <a:p>
            <a:pPr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Predictive Maintenance</a:t>
            </a:r>
          </a:p>
          <a:p>
            <a:pPr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Online Diagnosis</a:t>
            </a:r>
            <a:endParaRPr lang="en-US" sz="14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615866"/>
            <a:ext cx="1524000" cy="140368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5410200" y="2169293"/>
            <a:ext cx="2712537" cy="478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dirty="0" smtClean="0"/>
              <a:t>System Monitoring</a:t>
            </a:r>
          </a:p>
          <a:p>
            <a:pPr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/>
              <a:t>State Estimation &amp; Visualization</a:t>
            </a:r>
            <a:endParaRPr lang="en-US" sz="14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4094559"/>
            <a:ext cx="1997995" cy="122039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729319" y="5229894"/>
            <a:ext cx="3124200" cy="98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dirty="0"/>
              <a:t>Network </a:t>
            </a:r>
            <a:r>
              <a:rPr lang="en-US" dirty="0" smtClean="0"/>
              <a:t>Topology and Parameter Identification</a:t>
            </a:r>
            <a:endParaRPr lang="en-US" dirty="0"/>
          </a:p>
          <a:p>
            <a:pPr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/>
              <a:t>Transformer-to-customer, Phase connectivity, Impedance estimation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80" y="5033495"/>
            <a:ext cx="2135540" cy="104854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59" y="3186441"/>
            <a:ext cx="2076450" cy="177533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103613" y="6129525"/>
            <a:ext cx="3143496" cy="70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dirty="0" smtClean="0"/>
              <a:t>Customer Behavior Analysis</a:t>
            </a:r>
            <a:endParaRPr lang="en-US" dirty="0"/>
          </a:p>
          <a:p>
            <a:pPr>
              <a:lnSpc>
                <a:spcPct val="7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/>
              <a:t>Customer </a:t>
            </a:r>
            <a:r>
              <a:rPr lang="en-US" sz="1400" dirty="0"/>
              <a:t>segmentation, nonintrusive load </a:t>
            </a:r>
            <a:r>
              <a:rPr lang="en-US" sz="1400" dirty="0" smtClean="0"/>
              <a:t>monitoring, demand response</a:t>
            </a:r>
            <a:endParaRPr lang="en-US" sz="14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39" y="3975678"/>
            <a:ext cx="2094261" cy="977322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28600" y="3460936"/>
            <a:ext cx="3124200" cy="558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Distribution System Controls</a:t>
            </a:r>
          </a:p>
          <a:p>
            <a:pPr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Deep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411551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4" grpId="0"/>
      <p:bldP spid="46" grpId="0"/>
      <p:bldP spid="49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9031778" cy="381000"/>
          </a:xfrm>
        </p:spPr>
        <p:txBody>
          <a:bodyPr/>
          <a:lstStyle/>
          <a:p>
            <a:r>
              <a:rPr lang="en-US" sz="2100" dirty="0" smtClean="0"/>
              <a:t>Publications: Big Data Analytics &amp; Machine Learning in Smart Grid</a:t>
            </a:r>
            <a:endParaRPr lang="en-US" sz="2100" dirty="0"/>
          </a:p>
        </p:txBody>
      </p:sp>
      <p:sp>
        <p:nvSpPr>
          <p:cNvPr id="4" name="Rectangle 3"/>
          <p:cNvSpPr/>
          <p:nvPr/>
        </p:nvSpPr>
        <p:spPr>
          <a:xfrm>
            <a:off x="116378" y="1143000"/>
            <a:ext cx="8991600" cy="545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US" sz="1050" dirty="0" smtClean="0"/>
              <a:t>1. N. </a:t>
            </a:r>
            <a:r>
              <a:rPr lang="en-US" sz="1050" dirty="0"/>
              <a:t>Yu, </a:t>
            </a:r>
            <a:r>
              <a:rPr lang="en-US" sz="1050" dirty="0" smtClean="0"/>
              <a:t>S. </a:t>
            </a:r>
            <a:r>
              <a:rPr lang="en-US" sz="1050" dirty="0"/>
              <a:t>Shah, </a:t>
            </a:r>
            <a:r>
              <a:rPr lang="en-US" sz="1050" dirty="0" smtClean="0"/>
              <a:t>R. </a:t>
            </a:r>
            <a:r>
              <a:rPr lang="en-US" sz="1050" dirty="0"/>
              <a:t>Johnson, </a:t>
            </a:r>
            <a:r>
              <a:rPr lang="en-US" sz="1050" dirty="0" smtClean="0"/>
              <a:t>R. </a:t>
            </a:r>
            <a:r>
              <a:rPr lang="en-US" sz="1050" dirty="0"/>
              <a:t>Sherick, Mingguo Hong and Kenneth Loparo, "Big Data Analytics in Power Distribution Systems", IEEE PES Conference on Intelligent Smart Grid Technology, Washington DC, Feb. 2015.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US" sz="1050" dirty="0"/>
              <a:t>2.</a:t>
            </a:r>
            <a:r>
              <a:rPr lang="en-US" sz="1050" b="1" dirty="0"/>
              <a:t> </a:t>
            </a:r>
            <a:r>
              <a:rPr lang="en-US" sz="1050" dirty="0"/>
              <a:t>Xiaoyang Zhou, Nanpeng Yu, Weixin Yao and Raymond Johnson, “Forecast load impact from demand response resources” </a:t>
            </a:r>
            <a:r>
              <a:rPr lang="en-US" sz="1050" i="1" dirty="0"/>
              <a:t>Power and Energy Society General Meeting</a:t>
            </a:r>
            <a:r>
              <a:rPr lang="en-US" sz="1050" dirty="0"/>
              <a:t>, pp. 1-5, Boston, USA, 2016</a:t>
            </a:r>
            <a:r>
              <a:rPr lang="en-US" sz="1050" dirty="0" smtClean="0"/>
              <a:t>.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US" sz="1050" dirty="0" smtClean="0"/>
              <a:t>3. </a:t>
            </a:r>
            <a:r>
              <a:rPr lang="en-US" sz="1050" dirty="0"/>
              <a:t>W. Wang, N. Yu, B. Foggo, and J. Davis, “Phase identification in electric power distribution systems by clustering of smart meter data” </a:t>
            </a:r>
            <a:r>
              <a:rPr lang="en-US" sz="1050" i="1" dirty="0"/>
              <a:t>15th IEEE International Conference on Machine Learning and Applications</a:t>
            </a:r>
            <a:r>
              <a:rPr lang="en-US" sz="1050" dirty="0"/>
              <a:t> (ICMLA), pp. 1-7, Anaheim, CA, </a:t>
            </a:r>
            <a:r>
              <a:rPr lang="en-US" sz="1050" dirty="0" smtClean="0"/>
              <a:t>2016.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US" sz="1050" dirty="0" smtClean="0"/>
              <a:t>4. Jie </a:t>
            </a:r>
            <a:r>
              <a:rPr lang="en-US" sz="1050" dirty="0"/>
              <a:t>Shi and Nanpeng Yu</a:t>
            </a:r>
            <a:r>
              <a:rPr lang="en-US" sz="1050" dirty="0" smtClean="0"/>
              <a:t>, “Spatio-temporal modeling of electric loads” in </a:t>
            </a:r>
            <a:r>
              <a:rPr lang="en-US" sz="1050" i="1" dirty="0"/>
              <a:t>49th North American Power Symposium</a:t>
            </a:r>
            <a:r>
              <a:rPr lang="en-US" sz="1050" dirty="0"/>
              <a:t>, pp.1-6, Morgantown, WV, 2017</a:t>
            </a:r>
            <a:r>
              <a:rPr lang="en-US" sz="1050" dirty="0" smtClean="0"/>
              <a:t>.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US" sz="1050" dirty="0" smtClean="0"/>
              <a:t>5.</a:t>
            </a:r>
            <a:r>
              <a:rPr lang="en-US" sz="1050" baseline="30000" dirty="0" smtClean="0"/>
              <a:t> </a:t>
            </a:r>
            <a:r>
              <a:rPr lang="en-US" sz="1050" dirty="0"/>
              <a:t>W. Wang, N. Yu, and R. Johnson “A model for commercial adoption of photovoltaic systems in California” </a:t>
            </a:r>
            <a:r>
              <a:rPr lang="en-US" sz="1050" i="1" dirty="0"/>
              <a:t>Journal of Renewable and Sustainable Energy</a:t>
            </a:r>
            <a:r>
              <a:rPr lang="en-US" sz="1050" dirty="0"/>
              <a:t>, Vol. 9, Issue, 2, pp.1-15, 2017.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US" sz="1050" dirty="0" smtClean="0"/>
              <a:t>6. </a:t>
            </a:r>
            <a:r>
              <a:rPr lang="en-US" sz="1050" dirty="0"/>
              <a:t>Yuanqi Gao and Nanpeng Yu, “State estimation for unbalanced electric power distribution systems using AMI data” </a:t>
            </a:r>
            <a:r>
              <a:rPr lang="en-US" sz="1050" i="1" dirty="0"/>
              <a:t>The Eighth Conference on Innovative Smart Grid Technologies (ISGT 2017)</a:t>
            </a:r>
            <a:r>
              <a:rPr lang="en-US" sz="1050" dirty="0"/>
              <a:t>, pp. 1-5, Arlington, VA. 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US" sz="1050" dirty="0"/>
              <a:t>7.</a:t>
            </a:r>
            <a:r>
              <a:rPr lang="en-US" sz="1050" b="1" baseline="30000" dirty="0"/>
              <a:t> </a:t>
            </a:r>
            <a:r>
              <a:rPr lang="en-US" sz="1050" dirty="0" smtClean="0"/>
              <a:t>Wenyu. </a:t>
            </a:r>
            <a:r>
              <a:rPr lang="en-US" sz="1050" dirty="0"/>
              <a:t>Wang and </a:t>
            </a:r>
            <a:r>
              <a:rPr lang="en-US" sz="1050" dirty="0" smtClean="0"/>
              <a:t>Nanpeng </a:t>
            </a:r>
            <a:r>
              <a:rPr lang="en-US" sz="1050" dirty="0"/>
              <a:t>Yu, "AMI Data Driven Phase Identification in Smart Grid," </a:t>
            </a:r>
            <a:r>
              <a:rPr lang="en-US" sz="1050" i="1" dirty="0"/>
              <a:t>the Second International Conference on Green Communications, Computing and Technologies</a:t>
            </a:r>
            <a:r>
              <a:rPr lang="en-US" sz="1050" dirty="0"/>
              <a:t>, pp. 1-8, Rome, Italy, Sep. 2017.</a:t>
            </a:r>
            <a:endParaRPr lang="en-US" sz="1050" dirty="0" smtClean="0"/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US" sz="1050" dirty="0"/>
              <a:t>8</a:t>
            </a:r>
            <a:r>
              <a:rPr lang="en-US" sz="1050" dirty="0" smtClean="0"/>
              <a:t>.</a:t>
            </a:r>
            <a:r>
              <a:rPr lang="en-US" sz="1050" b="1" dirty="0" smtClean="0"/>
              <a:t> </a:t>
            </a:r>
            <a:r>
              <a:rPr lang="en-US" sz="1050" dirty="0"/>
              <a:t>Jinhui Yang, </a:t>
            </a:r>
            <a:r>
              <a:rPr lang="en-US" sz="1050" dirty="0" smtClean="0"/>
              <a:t>Nanpeng </a:t>
            </a:r>
            <a:r>
              <a:rPr lang="en-US" sz="1050" dirty="0"/>
              <a:t>Yu, Weixin Yao, Alec Wong, Larry Juang, and Raymond Johnson</a:t>
            </a:r>
            <a:r>
              <a:rPr lang="en-US" sz="1050" dirty="0" smtClean="0"/>
              <a:t>, “Evaluate the effectiveness of CVR with robust regression” </a:t>
            </a:r>
            <a:r>
              <a:rPr lang="en-US" sz="1050" dirty="0"/>
              <a:t>in </a:t>
            </a:r>
            <a:r>
              <a:rPr lang="en-US" sz="1050" i="1" dirty="0" smtClean="0"/>
              <a:t>Probabilistic </a:t>
            </a:r>
            <a:r>
              <a:rPr lang="en-US" sz="1050" i="1" dirty="0"/>
              <a:t>Methods Applied to Power Systems</a:t>
            </a:r>
            <a:r>
              <a:rPr lang="en-US" sz="1050" dirty="0"/>
              <a:t>, pp.1-6, 2018</a:t>
            </a:r>
            <a:r>
              <a:rPr lang="en-US" sz="1050" dirty="0" smtClean="0"/>
              <a:t>.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US" sz="1050" dirty="0"/>
              <a:t>9</a:t>
            </a:r>
            <a:r>
              <a:rPr lang="en-US" sz="1050" dirty="0" smtClean="0"/>
              <a:t>. </a:t>
            </a:r>
            <a:r>
              <a:rPr lang="en-US" sz="1050" dirty="0"/>
              <a:t>Brandon Foggo, Nanpeng Yu, “A comprehensive evaluation of supervised machine learning for the phase identification problem”, </a:t>
            </a:r>
            <a:r>
              <a:rPr lang="en-US" sz="1050" i="1" dirty="0"/>
              <a:t>the 20th International Conference on Machine Learning and Applications</a:t>
            </a:r>
            <a:r>
              <a:rPr lang="en-US" sz="1050" dirty="0"/>
              <a:t>, pp.1-9, Copenhagen, Denmark, 2018.</a:t>
            </a:r>
            <a:endParaRPr lang="en-US" altLang="zh-CN" sz="1050" dirty="0"/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US" sz="1050" dirty="0" smtClean="0"/>
              <a:t>10. </a:t>
            </a:r>
            <a:r>
              <a:rPr lang="en-US" sz="1050" dirty="0" smtClean="0"/>
              <a:t>Ke </a:t>
            </a:r>
            <a:r>
              <a:rPr lang="en-US" sz="1050" dirty="0"/>
              <a:t>Wang, </a:t>
            </a:r>
            <a:r>
              <a:rPr lang="en-US" sz="1050" dirty="0" smtClean="0"/>
              <a:t>Haiwang </a:t>
            </a:r>
            <a:r>
              <a:rPr lang="en-US" sz="1050" dirty="0"/>
              <a:t>Zhong, </a:t>
            </a:r>
            <a:r>
              <a:rPr lang="en-US" sz="1050" dirty="0" smtClean="0"/>
              <a:t>Nanpeng </a:t>
            </a:r>
            <a:r>
              <a:rPr lang="en-US" sz="1050" dirty="0"/>
              <a:t>Yu, and </a:t>
            </a:r>
            <a:r>
              <a:rPr lang="en-US" sz="1050" dirty="0" smtClean="0"/>
              <a:t>Qing </a:t>
            </a:r>
            <a:r>
              <a:rPr lang="en-US" sz="1050" dirty="0"/>
              <a:t>Xia, “Nonintrusive load monitoring based on sequence-to-sequence model with attention mechanism”, </a:t>
            </a:r>
            <a:r>
              <a:rPr lang="en-US" sz="1050" i="1" dirty="0" smtClean="0"/>
              <a:t>Proceedings </a:t>
            </a:r>
            <a:r>
              <a:rPr lang="en-US" sz="1050" i="1" dirty="0"/>
              <a:t>of the CSEE</a:t>
            </a:r>
            <a:r>
              <a:rPr lang="en-US" sz="1050" dirty="0"/>
              <a:t>, 2018.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US" sz="1050" dirty="0" smtClean="0"/>
              <a:t>11. </a:t>
            </a:r>
            <a:r>
              <a:rPr lang="en-US" sz="1050" dirty="0"/>
              <a:t>Farzana Kabir, Brandon Foggo, and Nanpeng Yu, </a:t>
            </a:r>
            <a:r>
              <a:rPr lang="en-US" sz="1050" dirty="0" smtClean="0"/>
              <a:t>"Data </a:t>
            </a:r>
            <a:r>
              <a:rPr lang="en-US" sz="1050" dirty="0"/>
              <a:t>Driven Predictive Maintenance of Distribution Transformers," in </a:t>
            </a:r>
            <a:r>
              <a:rPr lang="en-US" sz="1050" i="1" dirty="0"/>
              <a:t>the 8th China International Conference on Electricity Distribution</a:t>
            </a:r>
            <a:r>
              <a:rPr lang="en-US" sz="1050" dirty="0"/>
              <a:t>, pp. 1-5 2018.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US" sz="1050" dirty="0"/>
              <a:t>12. Wei Wang and Nanpeng Yu, " A Machine Learning Framework for Algorithmic Trading with Virtual Bids in Electricity Markets," to appear in </a:t>
            </a:r>
            <a:r>
              <a:rPr lang="en-US" sz="1050" i="1" dirty="0"/>
              <a:t>IEEE Power and Energy Society General Meeting</a:t>
            </a:r>
            <a:r>
              <a:rPr lang="en-US" sz="1050" dirty="0"/>
              <a:t>, 2019</a:t>
            </a:r>
            <a:r>
              <a:rPr lang="en-US" sz="1050" dirty="0" smtClean="0"/>
              <a:t>.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US" sz="1050" dirty="0" smtClean="0"/>
              <a:t>13. Yuanqi </a:t>
            </a:r>
            <a:r>
              <a:rPr lang="en-US" sz="1050" dirty="0"/>
              <a:t>Gao, Brandon Foggo, and Nanpeng Yu, “A physically inspired data-driven model for electricity theft detection with smart meter data” </a:t>
            </a:r>
            <a:r>
              <a:rPr lang="en-US" sz="1050" dirty="0" smtClean="0"/>
              <a:t>to appear in </a:t>
            </a:r>
            <a:r>
              <a:rPr lang="en-US" sz="1050" i="1" dirty="0" smtClean="0"/>
              <a:t>IEEE </a:t>
            </a:r>
            <a:r>
              <a:rPr lang="en-US" sz="1050" i="1" dirty="0"/>
              <a:t>Transactions on Industrial Informatics, </a:t>
            </a:r>
            <a:r>
              <a:rPr lang="en-US" sz="1050" dirty="0"/>
              <a:t>2019</a:t>
            </a:r>
            <a:r>
              <a:rPr lang="en-US" sz="1050" dirty="0" smtClean="0"/>
              <a:t>.</a:t>
            </a:r>
            <a:endParaRPr lang="en-US" sz="1050" dirty="0"/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US" sz="1050" dirty="0" smtClean="0"/>
              <a:t>14</a:t>
            </a:r>
            <a:r>
              <a:rPr lang="en-US" sz="1050" dirty="0"/>
              <a:t>. Wang, Wenyu, and Nanpeng Yu. "Maximum Marginal Likelihood Estimation of Phase Connections in Power Distribution Systems." </a:t>
            </a:r>
            <a:r>
              <a:rPr lang="en-US" sz="1050" i="1" dirty="0" err="1"/>
              <a:t>arXiv</a:t>
            </a:r>
            <a:r>
              <a:rPr lang="en-US" sz="1050" i="1" dirty="0"/>
              <a:t> preprint arXiv:1902.09686</a:t>
            </a:r>
            <a:r>
              <a:rPr lang="en-US" sz="1050" dirty="0"/>
              <a:t> (2019).</a:t>
            </a:r>
            <a:endParaRPr lang="en-US" sz="1050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2819400" y="6413674"/>
            <a:ext cx="3217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https://intra.ece.ucr.edu/~nyu/</a:t>
            </a:r>
          </a:p>
        </p:txBody>
      </p:sp>
    </p:spTree>
    <p:extLst>
      <p:ext uri="{BB962C8B-B14F-4D97-AF65-F5344CB8AC3E}">
        <p14:creationId xmlns:p14="http://schemas.microsoft.com/office/powerpoint/2010/main" val="2894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7620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endParaRPr lang="en-US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8991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Why do we focus on electric power distribution systems?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Big data in power distribution systems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Volume, Variety, Velocity, and Value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Machine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earning and big data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pplications in distribution systems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Topology Identification: Phase Connectivity Identification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Unsupervised Machine Learning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Linear Dimension Reduction &amp; Centroid-based Clustering</a:t>
            </a:r>
            <a:endParaRPr lang="en-US" sz="1600" baseline="30000" dirty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Nonlinear Dimension Reduction &amp; Density-based Clustering</a:t>
            </a:r>
            <a:endParaRPr lang="en-US" sz="1600" baseline="30000" dirty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Physically Inspired Maximum Marginal Likelihood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Estimation</a:t>
            </a:r>
            <a:endParaRPr lang="en-US" sz="1600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915400" cy="533400"/>
          </a:xfrm>
        </p:spPr>
        <p:txBody>
          <a:bodyPr/>
          <a:lstStyle/>
          <a:p>
            <a:r>
              <a:rPr lang="en-US" altLang="en-US" sz="2800" dirty="0" smtClean="0"/>
              <a:t>Distribution System Topology Identification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72041-7390-4A51-8DC9-F88F9C9830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1524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The distribution system topology identification problem can be broken down into two sub-problems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The phase connectivity identification </a:t>
            </a: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problem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The customer to transformer association problem</a:t>
            </a:r>
          </a:p>
        </p:txBody>
      </p:sp>
      <p:pic>
        <p:nvPicPr>
          <p:cNvPr id="1026" name="Picture 2" descr="Dis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3" y="3020568"/>
            <a:ext cx="4692307" cy="368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stomer_to_transform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5772"/>
            <a:ext cx="2590800" cy="434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7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752663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Phase Connectivity Identification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184" y="1428750"/>
            <a:ext cx="8985616" cy="5257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Problem Definition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Identify the phase connectivity of each customer &amp; structure in the power distribution </a:t>
            </a:r>
            <a:r>
              <a:rPr lang="en-US" alt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network.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Very few electric utility companies have completely accurate phase connectivity </a:t>
            </a:r>
            <a:r>
              <a:rPr lang="en-US" alt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information in GIS!</a:t>
            </a:r>
            <a:endParaRPr lang="en-US" sz="18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Why is it important? (Business Value)</a:t>
            </a:r>
            <a:endParaRPr lang="en-US" altLang="en-US" sz="18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Phase connectivity is crucial to an array of distribution system analysis &amp; operation tools including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3-phase Power flow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Load balancing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Distribution network state estimation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3-phase optimal power flow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Volt-VAR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control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Distribution network reconfiguration and </a:t>
            </a: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restoration</a:t>
            </a:r>
            <a:endParaRPr lang="en-US" altLang="en-US" sz="16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5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752663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Phase Connectivity Identification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184" y="1447800"/>
            <a:ext cx="8985616" cy="3276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Primary Data Set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ea typeface="ＭＳ Ｐゴシック" panose="020B0600070205080204" pitchFamily="34" charset="-128"/>
              </a:rPr>
              <a:t>Advanced Metering Infrastructure, SCADA, GIS, OMS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ea typeface="ＭＳ Ｐゴシック" panose="020B0600070205080204" pitchFamily="34" charset="-128"/>
              </a:rPr>
              <a:t>Training data (field validated phase connectivity)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Solution Methods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Physical approach with Special Sensors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500" dirty="0" smtClean="0"/>
              <a:t>Micro-synchrophasors, Phase Meters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500" dirty="0" smtClean="0"/>
              <a:t>Drawback: expensive equipment, labor intensive ($2,000 per feeder), 3,000 feeders for a regional electric utility company ($6 million)</a:t>
            </a:r>
            <a:endParaRPr lang="en-US" sz="18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" b="7759"/>
          <a:stretch/>
        </p:blipFill>
        <p:spPr bwMode="auto">
          <a:xfrm>
            <a:off x="4658517" y="5066630"/>
            <a:ext cx="1703692" cy="110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7" b="10106"/>
          <a:stretch/>
        </p:blipFill>
        <p:spPr bwMode="auto">
          <a:xfrm>
            <a:off x="2791125" y="5047364"/>
            <a:ext cx="1622723" cy="114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26"/>
          <a:stretch/>
        </p:blipFill>
        <p:spPr bwMode="auto">
          <a:xfrm>
            <a:off x="842058" y="4953000"/>
            <a:ext cx="1734878" cy="123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"/>
          <a:stretch/>
        </p:blipFill>
        <p:spPr bwMode="auto">
          <a:xfrm>
            <a:off x="6606878" y="5081805"/>
            <a:ext cx="1622722" cy="105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8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752663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Phase Connectivity Identification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184" y="1371600"/>
            <a:ext cx="8985616" cy="4495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Solution Methods</a:t>
            </a: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Integer Optimization, Regression and Correlation based Approach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500" dirty="0" smtClean="0"/>
              <a:t>0-1 integer linear programming (IBM)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Correlation/Regression based methods (EPRI</a:t>
            </a:r>
            <a:r>
              <a:rPr lang="en-US" sz="1600" dirty="0" smtClean="0"/>
              <a:t>)</a:t>
            </a:r>
            <a:endParaRPr lang="en-US" sz="15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Drawback: c</a:t>
            </a:r>
            <a:r>
              <a:rPr lang="en-US" sz="1600" dirty="0" smtClean="0"/>
              <a:t>annot </a:t>
            </a:r>
            <a:r>
              <a:rPr lang="en-US" sz="1600" dirty="0"/>
              <a:t>handle delta connected Secondaries, </a:t>
            </a:r>
            <a:r>
              <a:rPr lang="en-US" sz="1600" dirty="0" smtClean="0"/>
              <a:t>low </a:t>
            </a:r>
            <a:r>
              <a:rPr lang="en-US" sz="1600" dirty="0"/>
              <a:t>tolerance for erroneous or missing data, l</a:t>
            </a:r>
            <a:r>
              <a:rPr lang="en-US" sz="1600" dirty="0" smtClean="0"/>
              <a:t>ow </a:t>
            </a:r>
            <a:r>
              <a:rPr lang="en-US" sz="1600" dirty="0"/>
              <a:t>accuracy and high computational cost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Data-driven phase identification technology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Synergistically combine machine learning techniques and physical understanding of electric power distribution networks</a:t>
            </a:r>
            <a:r>
              <a:rPr lang="en-US" sz="1600" dirty="0" smtClean="0"/>
              <a:t>.</a:t>
            </a:r>
            <a:endParaRPr lang="en-US" sz="15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Unsupervised and supervised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machine </a:t>
            </a:r>
            <a:r>
              <a:rPr lang="en-US" sz="1600" dirty="0"/>
              <a:t>learning </a:t>
            </a:r>
            <a:r>
              <a:rPr lang="en-US" sz="1600" dirty="0" smtClean="0"/>
              <a:t>algorithms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High accuracy on all types of distribution circuits. (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overhead, underground, phase-to-neutral, </a:t>
            </a:r>
            <a:r>
              <a:rPr lang="en-US" alt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phase-to-phase, pilot demonstration on over 100 distribution feeders)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25" y="5925312"/>
            <a:ext cx="2181075" cy="780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818556"/>
            <a:ext cx="2133600" cy="902915"/>
          </a:xfrm>
          <a:prstGeom prst="rect">
            <a:avLst/>
          </a:prstGeom>
        </p:spPr>
      </p:pic>
      <p:pic>
        <p:nvPicPr>
          <p:cNvPr id="6" name="Picture 5" descr="Fortis B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62" y="5967265"/>
            <a:ext cx="2419515" cy="5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229600" cy="533400"/>
          </a:xfrm>
        </p:spPr>
        <p:txBody>
          <a:bodyPr/>
          <a:lstStyle/>
          <a:p>
            <a:r>
              <a:rPr lang="en-US" sz="3200" dirty="0" smtClean="0"/>
              <a:t>Team Members and Research Sponsors</a:t>
            </a:r>
            <a:endParaRPr lang="en-US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7338" y="1447799"/>
            <a:ext cx="8493125" cy="34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47688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-457200">
              <a:spcBef>
                <a:spcPts val="600"/>
              </a:spcBef>
              <a:spcAft>
                <a:spcPts val="300"/>
              </a:spcAft>
              <a:buClr>
                <a:srgbClr val="097113"/>
              </a:buClr>
              <a:buFont typeface="Wingdings" panose="05000000000000000000" pitchFamily="2" charset="2"/>
              <a:buChar char="q"/>
            </a:pPr>
            <a:r>
              <a:rPr lang="en-US" altLang="en-US" sz="24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Principal Investigator</a:t>
            </a:r>
          </a:p>
          <a:p>
            <a:pPr marL="731520" lvl="2" indent="-365760">
              <a:spcBef>
                <a:spcPts val="600"/>
              </a:spcBef>
              <a:spcAft>
                <a:spcPts val="300"/>
              </a:spcAft>
              <a:buClr>
                <a:srgbClr val="097113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Dr. Nanpeng </a:t>
            </a:r>
            <a:r>
              <a:rPr lang="en-US" altLang="en-US" sz="20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Yu</a:t>
            </a:r>
          </a:p>
          <a:p>
            <a:pPr marL="457200" lvl="1" indent="-457200">
              <a:spcBef>
                <a:spcPts val="600"/>
              </a:spcBef>
              <a:spcAft>
                <a:spcPts val="300"/>
              </a:spcAft>
              <a:buClr>
                <a:srgbClr val="097113"/>
              </a:buClr>
              <a:buFont typeface="Wingdings" panose="05000000000000000000" pitchFamily="2" charset="2"/>
              <a:buChar char="q"/>
            </a:pPr>
            <a:r>
              <a:rPr lang="en-US" altLang="en-US" sz="24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Ph.D. Students</a:t>
            </a:r>
          </a:p>
          <a:p>
            <a:pPr marL="731520" lvl="2" indent="-365760">
              <a:spcBef>
                <a:spcPts val="600"/>
              </a:spcBef>
              <a:spcAft>
                <a:spcPts val="300"/>
              </a:spcAft>
              <a:buClr>
                <a:srgbClr val="097113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ea typeface="ＭＳ Ｐゴシック" panose="020B0600070205080204" pitchFamily="34" charset="-128"/>
                <a:cs typeface="Calibri" panose="020F0502020204030204" pitchFamily="34" charset="0"/>
              </a:rPr>
              <a:t>Brandon </a:t>
            </a:r>
            <a:r>
              <a:rPr lang="en-US" altLang="en-US" sz="20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Foggo (B.S. UCLA), Wei Wang (M.S. University of Michigan)</a:t>
            </a:r>
            <a:endParaRPr lang="en-US" altLang="en-US" sz="2000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731520" lvl="2" indent="-365760">
              <a:spcBef>
                <a:spcPts val="600"/>
              </a:spcBef>
              <a:spcAft>
                <a:spcPts val="300"/>
              </a:spcAft>
              <a:buClr>
                <a:srgbClr val="097113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ea typeface="ＭＳ Ｐゴシック" panose="020B0600070205080204" pitchFamily="34" charset="-128"/>
                <a:cs typeface="Calibri" panose="020F0502020204030204" pitchFamily="34" charset="0"/>
              </a:rPr>
              <a:t>Yuanqi Gao </a:t>
            </a:r>
            <a:r>
              <a:rPr lang="en-US" altLang="en-US" sz="20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(B.S. UCR</a:t>
            </a:r>
            <a:r>
              <a:rPr lang="en-US" altLang="en-US" sz="2000" dirty="0">
                <a:ea typeface="ＭＳ Ｐゴシック" panose="020B0600070205080204" pitchFamily="34" charset="-128"/>
                <a:cs typeface="Calibri" panose="020F0502020204030204" pitchFamily="34" charset="0"/>
              </a:rPr>
              <a:t>), Wenyu Wang (M.S. Iowa State University)</a:t>
            </a:r>
            <a:endParaRPr lang="en-US" altLang="en-US" sz="2000" dirty="0" smtClean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731520" lvl="2" indent="-365760">
              <a:spcBef>
                <a:spcPts val="600"/>
              </a:spcBef>
              <a:spcAft>
                <a:spcPts val="300"/>
              </a:spcAft>
              <a:buClr>
                <a:srgbClr val="097113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Jie Shi (M.S. Southeast University</a:t>
            </a:r>
            <a:r>
              <a:rPr lang="en-US" altLang="en-US" sz="2000" dirty="0">
                <a:ea typeface="ＭＳ Ｐゴシック" panose="020B0600070205080204" pitchFamily="34" charset="-128"/>
                <a:cs typeface="Calibri" panose="020F0502020204030204" pitchFamily="34" charset="0"/>
              </a:rPr>
              <a:t>), Farzana Kabir (B.S. BUET</a:t>
            </a:r>
            <a:r>
              <a:rPr lang="en-US" altLang="en-US" sz="20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  <a:p>
            <a:pPr marL="731520" lvl="2" indent="-365760">
              <a:spcBef>
                <a:spcPts val="600"/>
              </a:spcBef>
              <a:spcAft>
                <a:spcPts val="300"/>
              </a:spcAft>
              <a:buClr>
                <a:srgbClr val="097113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Yinglun Li (M.S. UCR)</a:t>
            </a:r>
          </a:p>
          <a:p>
            <a:pPr marL="457200" lvl="1" indent="-457200">
              <a:spcBef>
                <a:spcPts val="600"/>
              </a:spcBef>
              <a:spcAft>
                <a:spcPts val="300"/>
              </a:spcAft>
              <a:buClr>
                <a:srgbClr val="097113"/>
              </a:buClr>
              <a:buFont typeface="Wingdings" panose="05000000000000000000" pitchFamily="2" charset="2"/>
              <a:buChar char="q"/>
            </a:pPr>
            <a:r>
              <a:rPr lang="en-US" altLang="en-US" sz="2400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Research Sponsors and Collaborating Organizations</a:t>
            </a:r>
            <a:endParaRPr lang="en-US" altLang="en-US" sz="2000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85847"/>
            <a:ext cx="2112604" cy="6067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121659"/>
            <a:ext cx="2259353" cy="720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33" y="5977282"/>
            <a:ext cx="862338" cy="781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86682"/>
            <a:ext cx="990600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115847"/>
            <a:ext cx="1828800" cy="773927"/>
          </a:xfrm>
          <a:prstGeom prst="rect">
            <a:avLst/>
          </a:prstGeom>
        </p:spPr>
      </p:pic>
      <p:pic>
        <p:nvPicPr>
          <p:cNvPr id="16" name="Picture 15" descr="Fortis BC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00246"/>
            <a:ext cx="2752858" cy="6605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033997"/>
            <a:ext cx="2081830" cy="5954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24" y="5093088"/>
            <a:ext cx="2791876" cy="7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7620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endParaRPr lang="en-US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8991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Why do we focus on electric power distribution systems?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Big data in power distribution systems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Volume, Variety, Velocity, and Value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Machine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earning and big data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pplications in distribution systems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Topology Identification: Phase Connectivity Identification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Unsupervised Machine Learning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/>
              <a:t>Linear Dimension Reduction &amp; Centroid-based Clustering</a:t>
            </a:r>
            <a:endParaRPr lang="en-US" sz="1600" baseline="30000" dirty="0"/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Nonlinear Dimension Reduction &amp; Density-based Clustering</a:t>
            </a:r>
            <a:endParaRPr lang="en-US" sz="1600" baseline="30000" dirty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Physically Inspired Maximum Marginal Likelihood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Estimation</a:t>
            </a:r>
            <a:endParaRPr lang="en-US" sz="1600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0" y="838200"/>
            <a:ext cx="8752663" cy="45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Unsupervised Machine Learning Algorithm</a:t>
            </a:r>
            <a:r>
              <a:rPr lang="en-US" sz="2800" baseline="30000" dirty="0" smtClean="0"/>
              <a:t>1</a:t>
            </a:r>
            <a:endParaRPr lang="en-US" sz="2800" baseline="30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99936" y="1396999"/>
            <a:ext cx="3115064" cy="508001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General Framework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en-US" altLang="en-US" sz="20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1367" y="3627213"/>
            <a:ext cx="2352674" cy="10382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</a:rPr>
              <a:t>Step 1: Collect Voltage Data from Smart Meters and SCADA System</a:t>
            </a:r>
            <a:endParaRPr lang="en-US" dirty="0">
              <a:ln w="0"/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  <a:endCxn id="7" idx="1"/>
          </p:cNvCxnSpPr>
          <p:nvPr/>
        </p:nvCxnSpPr>
        <p:spPr>
          <a:xfrm flipV="1">
            <a:off x="2674041" y="4146325"/>
            <a:ext cx="409229" cy="1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083270" y="3455762"/>
            <a:ext cx="2543175" cy="13811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</a:rPr>
              <a:t>Step 2: Normalize Time Series Data, Impute Missing Values, and Perform Dimension Reduction</a:t>
            </a:r>
            <a:endParaRPr 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8374" y="3455762"/>
            <a:ext cx="2638426" cy="13811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</a:rPr>
              <a:t>Step 5: Perform Centroid-based Clustering to Group Customers/Smart Meters</a:t>
            </a:r>
            <a:endParaRPr 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2057400"/>
            <a:ext cx="2743587" cy="104775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</a:rPr>
              <a:t>Step 3: Gather Distribution Network Connectivity Information</a:t>
            </a:r>
            <a:endParaRPr 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32525" y="2063351"/>
            <a:ext cx="2276475" cy="10287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</a:rPr>
              <a:t>Step 4: Generate Must-link Constraints</a:t>
            </a:r>
            <a:endParaRPr lang="en-US" dirty="0">
              <a:ln w="0"/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 flipV="1">
            <a:off x="5715387" y="2577701"/>
            <a:ext cx="517138" cy="357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10" idx="2"/>
            <a:endCxn id="8" idx="0"/>
          </p:cNvCxnSpPr>
          <p:nvPr/>
        </p:nvCxnSpPr>
        <p:spPr>
          <a:xfrm rot="5400000">
            <a:off x="7187320" y="3272318"/>
            <a:ext cx="363711" cy="317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5626445" y="4146325"/>
            <a:ext cx="421929" cy="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15" idx="0"/>
          </p:cNvCxnSpPr>
          <p:nvPr/>
        </p:nvCxnSpPr>
        <p:spPr>
          <a:xfrm>
            <a:off x="7367587" y="4836887"/>
            <a:ext cx="0" cy="252639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155530" y="5089526"/>
            <a:ext cx="2424113" cy="10191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</a:rPr>
              <a:t>Step 6: Identify the Phase Connectivity of Each Cluster</a:t>
            </a:r>
            <a:endParaRPr 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920" y="6324600"/>
            <a:ext cx="8595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1. W. Wang, N. Yu, B. Foggo, and J. Davis, “Phase identification in electric power distribution systems by clustering of smart meter data” </a:t>
            </a:r>
            <a:r>
              <a:rPr lang="en-US" sz="1000" i="1" dirty="0"/>
              <a:t>15th IEEE International Conference on Machine Learning and Applications</a:t>
            </a:r>
            <a:r>
              <a:rPr lang="en-US" sz="1000" dirty="0"/>
              <a:t> (ICMLA), pp. 1-7, Anaheim, CA, 2016.</a:t>
            </a:r>
          </a:p>
        </p:txBody>
      </p:sp>
    </p:spTree>
    <p:extLst>
      <p:ext uri="{BB962C8B-B14F-4D97-AF65-F5344CB8AC3E}">
        <p14:creationId xmlns:p14="http://schemas.microsoft.com/office/powerpoint/2010/main" val="269718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0" y="838200"/>
            <a:ext cx="8752663" cy="45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Why Voltage Data Is Predictive of Phase?</a:t>
            </a:r>
            <a:endParaRPr lang="en-US" sz="2800" baseline="30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1"/>
          <a:stretch/>
        </p:blipFill>
        <p:spPr>
          <a:xfrm>
            <a:off x="5969263" y="2209800"/>
            <a:ext cx="3098537" cy="30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83" y="1524000"/>
                <a:ext cx="5887079" cy="4876800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000" dirty="0" smtClean="0">
                    <a:solidFill>
                      <a:srgbClr val="000000"/>
                    </a:solidFill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Voltage data is fairly informative of phase type</a:t>
                </a:r>
                <a:endParaRPr lang="en-US" sz="1600" dirty="0" smtClean="0"/>
              </a:p>
              <a:p>
                <a:pPr lvl="1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1600" dirty="0" smtClean="0"/>
                  <a:t>Consider a power injection at bus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 smtClean="0"/>
                  <a:t> whose phase type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600" dirty="0" smtClean="0"/>
                  <a:t>.</a:t>
                </a:r>
              </a:p>
              <a:p>
                <a:pPr lvl="1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1600" dirty="0" smtClean="0"/>
                  <a:t>This induces a current along the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 smtClean="0"/>
                  <a:t>.</a:t>
                </a:r>
              </a:p>
              <a:p>
                <a:pPr lvl="1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1600" dirty="0" smtClean="0"/>
                  <a:t>Any customer also feeding from either of those lines will notice a change.</a:t>
                </a:r>
              </a:p>
              <a:p>
                <a:pPr lvl="1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1600" dirty="0" smtClean="0"/>
                  <a:t>Due to the capacitive and inductive effects of the primary feeder, both lines will also induce a voltage change along the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 smtClean="0"/>
                  <a:t>.</a:t>
                </a:r>
              </a:p>
              <a:p>
                <a:pPr lvl="1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1600" dirty="0"/>
                  <a:t>However, the </a:t>
                </a:r>
                <a:r>
                  <a:rPr lang="en-US" sz="1600" dirty="0" smtClean="0"/>
                  <a:t>off-diagonal elements of the phase impedance and shunt admittance matrices are much smaller than the diagonal ones.</a:t>
                </a:r>
              </a:p>
              <a:p>
                <a:pPr lvl="1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1600" dirty="0" smtClean="0"/>
                  <a:t>Hence, the power injection at bus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 smtClean="0"/>
                  <a:t> will have much less effect on phase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/>
                  <a:t> than phase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 smtClean="0"/>
                  <a:t>.</a:t>
                </a:r>
                <a:endParaRPr lang="en-US" sz="1600" dirty="0"/>
              </a:p>
            </p:txBody>
          </p:sp>
        </mc:Choice>
        <mc:Fallback xmlns="">
          <p:sp>
            <p:nvSpPr>
              <p:cNvPr id="1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83" y="1524000"/>
                <a:ext cx="5887079" cy="4876800"/>
              </a:xfrm>
              <a:blipFill>
                <a:blip r:embed="rId3"/>
                <a:stretch>
                  <a:fillRect t="-500" r="-1139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4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37" y="838200"/>
            <a:ext cx="7914463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Must-link Constraints</a:t>
            </a:r>
            <a:endParaRPr lang="en-US" sz="2800" dirty="0"/>
          </a:p>
        </p:txBody>
      </p:sp>
      <p:pic>
        <p:nvPicPr>
          <p:cNvPr id="6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99109"/>
            <a:ext cx="6322915" cy="4344491"/>
          </a:xfrm>
        </p:spPr>
      </p:pic>
      <p:sp>
        <p:nvSpPr>
          <p:cNvPr id="7" name="Rectangle 6"/>
          <p:cNvSpPr/>
          <p:nvPr/>
        </p:nvSpPr>
        <p:spPr>
          <a:xfrm>
            <a:off x="7003882" y="1638542"/>
            <a:ext cx="562337" cy="125705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6156" y="4408353"/>
            <a:ext cx="2203525" cy="4684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2682" y="4572001"/>
            <a:ext cx="990600" cy="45254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537" y="6028963"/>
            <a:ext cx="895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Customers connected to the same secondary must have the same phase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3999" cy="53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Case Study: </a:t>
            </a:r>
            <a:r>
              <a:rPr lang="en-US" sz="2400" dirty="0" smtClean="0"/>
              <a:t>Southern California Edison Distribution Circuit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988049" y="1676400"/>
          <a:ext cx="7153274" cy="1908547"/>
        </p:xfrm>
        <a:graphic>
          <a:graphicData uri="http://schemas.openxmlformats.org/drawingml/2006/table">
            <a:tbl>
              <a:tblPr firstRow="1" bandRow="1"/>
              <a:tblGrid>
                <a:gridCol w="3423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b="0" dirty="0" smtClean="0"/>
                        <a:t>Voltage Level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b="0" dirty="0"/>
                        <a:t>12.47 kV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Peak</a:t>
                      </a:r>
                      <a:r>
                        <a:rPr lang="en-US" sz="2400" baseline="0" dirty="0"/>
                        <a:t> load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 smtClean="0"/>
                        <a:t>~5 </a:t>
                      </a:r>
                      <a:r>
                        <a:rPr lang="en-US" sz="2400" dirty="0"/>
                        <a:t>MW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 smtClean="0"/>
                        <a:t>Number</a:t>
                      </a:r>
                      <a:r>
                        <a:rPr lang="en-US" sz="2400" baseline="0" dirty="0" smtClean="0"/>
                        <a:t> of Customers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 smtClean="0"/>
                        <a:t>~1500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Customer type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 smtClean="0"/>
                        <a:t>95% residential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909" y="3886200"/>
            <a:ext cx="8915400" cy="2743200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Most of the customers served by a three-wire single-phase system through center-tapped transformers (120/240 V</a:t>
            </a:r>
            <a:r>
              <a:rPr 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).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Highly unbalanced in terms of phase currents.</a:t>
            </a:r>
            <a:endParaRPr lang="en-US" sz="20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6 month of smart meter data and SCADA data.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Engineers </a:t>
            </a:r>
            <a:r>
              <a:rPr lang="en-US" sz="20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gather actual phase connectivity </a:t>
            </a:r>
            <a:r>
              <a:rPr 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of </a:t>
            </a:r>
            <a:r>
              <a:rPr lang="en-US" sz="20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each building and </a:t>
            </a:r>
            <a:r>
              <a:rPr 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structure through field validation.</a:t>
            </a:r>
            <a:endParaRPr lang="en-US" sz="20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37" y="838200"/>
            <a:ext cx="8956298" cy="53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Unsupervised Learning: Unconstrained Clustering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752600"/>
            <a:ext cx="4191000" cy="33746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905000" y="144780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Phase Identification Accuracy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FF0000"/>
                </a:solidFill>
              </a:rPr>
              <a:t>92.89%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3965028" y="2057400"/>
          <a:ext cx="5080435" cy="2313758"/>
        </p:xfrm>
        <a:graphic>
          <a:graphicData uri="http://schemas.openxmlformats.org/drawingml/2006/table">
            <a:tbl>
              <a:tblPr firstRow="1" firstCol="1" bandRow="1"/>
              <a:tblGrid>
                <a:gridCol w="1200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7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  <a:r>
                        <a:rPr lang="en-US" sz="2000" dirty="0" smtClean="0">
                          <a:effectLst/>
                        </a:rPr>
                        <a:t>luster </a:t>
                      </a:r>
                      <a:r>
                        <a:rPr lang="en-US" sz="2000" dirty="0">
                          <a:effectLst/>
                        </a:rPr>
                        <a:t>number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</a:t>
                      </a:r>
                      <a:r>
                        <a:rPr lang="en-US" sz="2000" dirty="0" smtClean="0">
                          <a:effectLst/>
                        </a:rPr>
                        <a:t>umber </a:t>
                      </a:r>
                      <a:r>
                        <a:rPr lang="en-US" sz="2000" dirty="0">
                          <a:effectLst/>
                        </a:rPr>
                        <a:t>of </a:t>
                      </a:r>
                      <a:r>
                        <a:rPr lang="en-US" sz="2000" dirty="0" smtClean="0">
                          <a:effectLst/>
                        </a:rPr>
                        <a:t>customers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</a:t>
                      </a:r>
                      <a:r>
                        <a:rPr lang="en-US" sz="2000" dirty="0" smtClean="0">
                          <a:effectLst/>
                        </a:rPr>
                        <a:t>ccuracy (%) </a:t>
                      </a: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</a:t>
                      </a:r>
                      <a:r>
                        <a:rPr lang="en-US" sz="2000" dirty="0" smtClean="0">
                          <a:effectLst/>
                        </a:rPr>
                        <a:t>hase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226</a:t>
                      </a: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94.25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647</a:t>
                      </a: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95.21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AB</a:t>
                      </a: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364</a:t>
                      </a: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87.91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BC</a:t>
                      </a: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4420" y="5432066"/>
            <a:ext cx="8915400" cy="1165068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The circuit is highly unbalanced and has 3 possible phase connections.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ven linear dimension reduction technique results in reasonable separation among customers with different phase connections.</a:t>
            </a:r>
            <a:endParaRPr lang="en-US" sz="20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9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37" y="838200"/>
            <a:ext cx="8956298" cy="533400"/>
          </a:xfrm>
        </p:spPr>
        <p:txBody>
          <a:bodyPr>
            <a:no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upervised Learning: </a:t>
            </a:r>
            <a:r>
              <a:rPr lang="en-US" sz="2800" dirty="0"/>
              <a:t>C</a:t>
            </a:r>
            <a:r>
              <a:rPr lang="en-US" sz="2800" dirty="0" smtClean="0"/>
              <a:t>onstrained Clustering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905000" y="144780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Phase Identification Accuracy</a:t>
            </a:r>
            <a:r>
              <a:rPr lang="en-US" sz="2400" dirty="0"/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96.69</a:t>
            </a:r>
            <a:r>
              <a:rPr lang="en-US" sz="2400" b="1" dirty="0">
                <a:solidFill>
                  <a:srgbClr val="FF0000"/>
                </a:solidFill>
              </a:rPr>
              <a:t>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" y="1907997"/>
            <a:ext cx="4009209" cy="296819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4420" y="5105400"/>
            <a:ext cx="8915400" cy="1371600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The must-link constraints pulled some of the blue points (customers with phase connections of CA) in the green region back to the blue area.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The must-link constraints improve the phase identification accuracy.</a:t>
            </a:r>
            <a:endParaRPr lang="en-US" sz="20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3786942" y="2052229"/>
          <a:ext cx="5324476" cy="2437037"/>
        </p:xfrm>
        <a:graphic>
          <a:graphicData uri="http://schemas.openxmlformats.org/drawingml/2006/table">
            <a:tbl>
              <a:tblPr firstRow="1" firstCol="1" bandRow="1"/>
              <a:tblGrid>
                <a:gridCol w="133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7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  <a:r>
                        <a:rPr lang="en-US" sz="2000" dirty="0" smtClean="0">
                          <a:effectLst/>
                        </a:rPr>
                        <a:t>luster </a:t>
                      </a:r>
                      <a:r>
                        <a:rPr lang="en-US" sz="2000" dirty="0">
                          <a:effectLst/>
                        </a:rPr>
                        <a:t>number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</a:t>
                      </a:r>
                      <a:r>
                        <a:rPr lang="en-US" sz="2000" dirty="0" smtClean="0">
                          <a:effectLst/>
                        </a:rPr>
                        <a:t>umber </a:t>
                      </a:r>
                      <a:r>
                        <a:rPr lang="en-US" sz="2000" dirty="0">
                          <a:effectLst/>
                        </a:rPr>
                        <a:t>of </a:t>
                      </a:r>
                      <a:r>
                        <a:rPr lang="en-US" sz="2000" dirty="0" smtClean="0">
                          <a:effectLst/>
                        </a:rPr>
                        <a:t>customers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</a:t>
                      </a:r>
                      <a:r>
                        <a:rPr lang="en-US" sz="2000" dirty="0" smtClean="0">
                          <a:effectLst/>
                        </a:rPr>
                        <a:t>ccuracy (%) </a:t>
                      </a: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</a:t>
                      </a:r>
                      <a:r>
                        <a:rPr lang="en-US" sz="2000" dirty="0" smtClean="0">
                          <a:effectLst/>
                        </a:rPr>
                        <a:t>hase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99.84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91.41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97.02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5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37" y="838200"/>
            <a:ext cx="8956298" cy="53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Visualization of Phase Identification Accuracy</a:t>
            </a:r>
            <a:endParaRPr lang="en-US" sz="28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495800" y="1676400"/>
            <a:ext cx="4180582" cy="4495800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With </a:t>
            </a:r>
            <a:r>
              <a:rPr lang="en-US" sz="20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GIS inputs, visualization of distribution circuit with phase connection information can be generated automatically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Each line is colored according to its actual phase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Each structure is represented by a small dot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A colored rectangle is overlaid on top of a structure if it is assigned to the wrong cluster.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endParaRPr lang="en-US" sz="20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1" y="1447800"/>
            <a:ext cx="401828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7620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endParaRPr lang="en-US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8991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Why do we focus on electric power distribution systems?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Big data in power distribution systems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Volume, Variety, Velocity, and Value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Machine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earning and big data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pplications in distribution systems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Topology Identification: Phase Connectivity Identification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Unsupervised Machine Learning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Linear Dimension Reduction &amp; Centroid-based Clustering</a:t>
            </a:r>
            <a:endParaRPr lang="en-US" sz="1600" baseline="30000" dirty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/>
              <a:t>Nonlinear Dimension Reduction &amp; Density-based Clustering</a:t>
            </a:r>
            <a:endParaRPr lang="en-US" sz="1600" baseline="30000" dirty="0"/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Physically Inspired Maximum Marginal Likelihood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Estimation</a:t>
            </a:r>
            <a:endParaRPr lang="en-US" sz="1600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72" y="4286249"/>
            <a:ext cx="3429000" cy="2571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37" y="762000"/>
            <a:ext cx="8956298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Drawbacks of Constrained K-means Clustering Algorithm (CK-Means)</a:t>
            </a:r>
            <a:endParaRPr lang="en-US" sz="28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6199" y="1752600"/>
            <a:ext cx="8534401" cy="32004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First, all of the prior proposed methods assume that the number of phase connections are known.</a:t>
            </a:r>
          </a:p>
          <a:p>
            <a:pPr lvl="1" algn="just">
              <a:spcBef>
                <a:spcPts val="600"/>
              </a:spcBef>
              <a:spcAft>
                <a:spcPts val="300"/>
              </a:spcAft>
            </a:pPr>
            <a:r>
              <a:rPr 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E.g., in the CK-Means algorithm, the number of phase connections/clusters needs to be know as prior knowledge</a:t>
            </a:r>
            <a:endParaRPr lang="en-US" sz="2000" dirty="0" smtClean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Second</a:t>
            </a:r>
            <a:r>
              <a:rPr lang="en-US" sz="18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, the existing methods can not provide accurate phase identiﬁcation results when there is a mix of </a:t>
            </a:r>
            <a:r>
              <a:rPr 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phase-to-neutral </a:t>
            </a:r>
            <a:r>
              <a:rPr lang="en-US" sz="18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and phase-to-phase connected smart meters and </a:t>
            </a:r>
            <a:r>
              <a:rPr 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structures.</a:t>
            </a:r>
          </a:p>
          <a:p>
            <a:pPr lvl="1" algn="just">
              <a:spcBef>
                <a:spcPts val="600"/>
              </a:spcBef>
              <a:spcAft>
                <a:spcPts val="300"/>
              </a:spcAft>
            </a:pPr>
            <a:r>
              <a:rPr 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The phase identification accuracy decreases as the number of possible phase connection increases.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5112" y="4572000"/>
            <a:ext cx="46005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Third, the existing methods are quite sensitive to the level of unbalance in a distribution feeder.</a:t>
            </a:r>
          </a:p>
          <a:p>
            <a:pPr lvl="1" algn="just">
              <a:spcBef>
                <a:spcPts val="600"/>
              </a:spcBef>
              <a:spcAft>
                <a:spcPts val="300"/>
              </a:spcAft>
            </a:pPr>
            <a:r>
              <a:rPr lang="en-US" sz="14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The phase identification accuracy decrease as the level of unbalance decreases.</a:t>
            </a:r>
            <a:endParaRPr lang="en-US" sz="14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67500" y="5819775"/>
            <a:ext cx="415636" cy="809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229600" cy="609600"/>
          </a:xfrm>
        </p:spPr>
        <p:txBody>
          <a:bodyPr/>
          <a:lstStyle/>
          <a:p>
            <a:r>
              <a:rPr lang="en-US" sz="3600" dirty="0" smtClean="0"/>
              <a:t>Computing Facilities</a:t>
            </a:r>
            <a:endParaRPr lang="en-US" sz="36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411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47688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-457200">
              <a:spcBef>
                <a:spcPts val="600"/>
              </a:spcBef>
              <a:spcAft>
                <a:spcPts val="0"/>
              </a:spcAft>
              <a:buClr>
                <a:srgbClr val="097113"/>
              </a:buClr>
              <a:buFont typeface="Wingdings" panose="05000000000000000000" pitchFamily="2" charset="2"/>
              <a:buChar char="q"/>
            </a:pPr>
            <a:r>
              <a:rPr lang="en-US" altLang="en-US" sz="2000" dirty="0" smtClean="0"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Deep Learning Workstation</a:t>
            </a:r>
            <a:endParaRPr lang="en-US" altLang="en-US" sz="2000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097113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4 x NVIDIA RTX 2080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097113"/>
              </a:buClr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4 </a:t>
            </a:r>
            <a:r>
              <a:rPr lang="en-US" altLang="en-US" sz="1600" dirty="0"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x 16 GB Memory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097113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512 GB SSD (OS)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Clr>
                <a:srgbClr val="097113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2 x 2TB HDD (Data)</a:t>
            </a:r>
          </a:p>
          <a:p>
            <a:pPr marL="457200" lvl="1" indent="-457200">
              <a:spcBef>
                <a:spcPts val="600"/>
              </a:spcBef>
              <a:spcAft>
                <a:spcPts val="0"/>
              </a:spcAft>
              <a:buClr>
                <a:srgbClr val="097113"/>
              </a:buClr>
              <a:buFont typeface="Wingdings" panose="05000000000000000000" pitchFamily="2" charset="2"/>
              <a:buChar char="q"/>
            </a:pPr>
            <a:r>
              <a:rPr lang="en-US" altLang="en-US" sz="2000" dirty="0" smtClean="0"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Oracle </a:t>
            </a:r>
            <a:r>
              <a:rPr lang="en-US" altLang="en-US" sz="2000" dirty="0"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Big Data </a:t>
            </a:r>
            <a:r>
              <a:rPr lang="en-US" altLang="en-US" sz="2000" dirty="0" smtClean="0"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Appliance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097113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Number of Nodes: 6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097113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Number of Core: 216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097113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Hard Drive: 288 TB of 7,200 rpm High Capacity SAS Disks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097113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Memory: 768 GB DDR4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097113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Hadoop Platform: CDH Enterprise Edition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097113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Tools: Hive, Pig, Impala, PySpark, Scala, TensorFlow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060373" y="3798917"/>
            <a:ext cx="3138054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8" t="7255" r="25100" b="4405"/>
          <a:stretch/>
        </p:blipFill>
        <p:spPr>
          <a:xfrm>
            <a:off x="5851007" y="1416627"/>
            <a:ext cx="1616593" cy="20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4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33" y="2133600"/>
            <a:ext cx="5863167" cy="3982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76300"/>
            <a:ext cx="8839200" cy="8763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Nonlinear Dimension Reduction &amp; Density-based Clustering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67000" y="1628128"/>
            <a:ext cx="3115064" cy="508001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General Framework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en-US" altLang="en-US" sz="20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6267534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300"/>
              </a:spcBef>
              <a:spcAft>
                <a:spcPts val="0"/>
              </a:spcAft>
            </a:pPr>
            <a:r>
              <a:rPr lang="en-US" sz="1200" dirty="0" smtClean="0"/>
              <a:t>2. W</a:t>
            </a:r>
            <a:r>
              <a:rPr lang="en-US" sz="1200" dirty="0"/>
              <a:t>. Wang and N. Yu, "AMI Data Driven Phase Identification in Smart Grid," the Second International Conference on Green Communications, Computing and Technologies, pp. 1-8, Rome, Italy, Sep. 2017.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825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9042835" cy="53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Stage 1 Feature Extraction from Voltage Time Series</a:t>
            </a:r>
            <a:endParaRPr lang="en-US" sz="28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6199" y="1295400"/>
            <a:ext cx="8966635" cy="54864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Dimension reduction techniques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Linear dimension reduction techniques (E.g., PCA)</a:t>
            </a:r>
          </a:p>
          <a:p>
            <a:pPr lvl="2" algn="just">
              <a:spcBef>
                <a:spcPts val="600"/>
              </a:spcBef>
              <a:spcAft>
                <a:spcPts val="0"/>
              </a:spcAft>
            </a:pPr>
            <a:r>
              <a:rPr lang="en-US" sz="15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Drawbacks</a:t>
            </a:r>
          </a:p>
          <a:p>
            <a:pPr marL="1330325" lvl="3" indent="-342900" algn="just"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3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Restricted </a:t>
            </a:r>
            <a:r>
              <a:rPr lang="en-US" sz="13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to learning only linear </a:t>
            </a:r>
            <a:r>
              <a:rPr lang="en-US" sz="13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manifolds. High-dimensional </a:t>
            </a:r>
            <a:r>
              <a:rPr lang="en-US" sz="13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data </a:t>
            </a:r>
            <a:r>
              <a:rPr lang="en-US" sz="13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lies </a:t>
            </a:r>
            <a:r>
              <a:rPr lang="en-US" sz="13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on or near a low-dimensional, non-linear </a:t>
            </a:r>
            <a:r>
              <a:rPr lang="en-US" sz="13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manifold. </a:t>
            </a:r>
          </a:p>
          <a:p>
            <a:pPr marL="1387475" lvl="3" indent="-400050" algn="just"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3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D</a:t>
            </a:r>
            <a:r>
              <a:rPr lang="en-US" sz="13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ifﬁcult </a:t>
            </a:r>
            <a:r>
              <a:rPr lang="en-US" sz="13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for linear mappings to keep the low-dimensional representations of very similar points close </a:t>
            </a:r>
            <a:r>
              <a:rPr lang="en-US" sz="13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together.</a:t>
            </a:r>
          </a:p>
          <a:p>
            <a:pPr lvl="2" algn="just"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Explains the lower accuracy of phase identiﬁcation algorithm using linear features for less unbalanced feeders</a:t>
            </a:r>
            <a:r>
              <a:rPr lang="en-US" sz="15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Nonlinear dimensionality reduction techniques</a:t>
            </a:r>
          </a:p>
          <a:p>
            <a:pPr lvl="2" algn="just"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Sammon mapping, curvilinear components analysis (CCA), </a:t>
            </a:r>
            <a:r>
              <a:rPr lang="en-US" sz="1600" dirty="0" err="1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Isomap</a:t>
            </a:r>
            <a:r>
              <a:rPr 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, and t-distributed stochastic neighbor embedding (t-SNE). </a:t>
            </a:r>
          </a:p>
          <a:p>
            <a:pPr lvl="2" algn="just"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We adopt t-SNE, because it has been shown to work well with a wide range of data sets and captures both local and global data structures.</a:t>
            </a:r>
          </a:p>
          <a:p>
            <a:pPr lvl="2" algn="just"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t-SNE improves upon SNE by </a:t>
            </a:r>
          </a:p>
          <a:p>
            <a:pPr marL="1093787" lvl="2" indent="-400050" algn="just">
              <a:spcBef>
                <a:spcPts val="600"/>
              </a:spcBef>
              <a:spcAft>
                <a:spcPts val="0"/>
              </a:spcAft>
              <a:buClr>
                <a:srgbClr val="2D6CC0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Simplifying the gradient calculation with a symmetrized version of the SNE cost function </a:t>
            </a:r>
          </a:p>
          <a:p>
            <a:pPr marL="1093787" lvl="2" indent="-400050" algn="just">
              <a:spcBef>
                <a:spcPts val="600"/>
              </a:spcBef>
              <a:spcAft>
                <a:spcPts val="0"/>
              </a:spcAft>
              <a:buClr>
                <a:srgbClr val="2D6CC0"/>
              </a:buClr>
              <a:buFont typeface="+mj-lt"/>
              <a:buAutoNum type="arabicPeriod" startAt="2"/>
            </a:pPr>
            <a:r>
              <a:rPr 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Adopting a Student-t distribution rather than a Gaussian to </a:t>
            </a:r>
            <a:r>
              <a:rPr 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compute </a:t>
            </a:r>
            <a:r>
              <a:rPr 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the similarity between two points in the low-dimensional </a:t>
            </a:r>
            <a:r>
              <a:rPr 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space</a:t>
            </a:r>
            <a:endParaRPr lang="en-US" sz="16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7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54480"/>
            <a:ext cx="4648200" cy="3251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37" y="838200"/>
            <a:ext cx="8956298" cy="517721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Comparison between PCA &amp; t-SNE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77820"/>
            <a:ext cx="4876800" cy="338056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14800" y="2010802"/>
            <a:ext cx="342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6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The data points are not well separated according to phase </a:t>
            </a:r>
            <a:r>
              <a:rPr 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connection with linear dimension reduction.</a:t>
            </a:r>
            <a:endParaRPr lang="en-US" sz="1600" dirty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2401" y="4881987"/>
            <a:ext cx="4343400" cy="15240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The </a:t>
            </a:r>
            <a:r>
              <a:rPr 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non-linear dimensionality reduction technique </a:t>
            </a:r>
            <a:r>
              <a:rPr lang="en-US" sz="16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does </a:t>
            </a:r>
            <a:r>
              <a:rPr 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a much better job in extracting hidden features from the voltage time series during a less unbalanced period for the feeders.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endParaRPr lang="en-US" sz="1200" dirty="0" smtClean="0">
              <a:solidFill>
                <a:srgbClr val="000000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8549" y="1447800"/>
            <a:ext cx="6288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Feeder 5, data set 18 with a low level of unbalance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487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build="p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877300" cy="914400"/>
          </a:xfrm>
        </p:spPr>
        <p:txBody>
          <a:bodyPr/>
          <a:lstStyle/>
          <a:p>
            <a:r>
              <a:rPr lang="en-US" sz="2800" dirty="0"/>
              <a:t>Phase Identiﬁcation Accuracy with CK-Means and the Proposed Method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5257800"/>
            <a:ext cx="8915400" cy="1524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The proposed phase identiﬁcation algorithm signiﬁcantly outperforms the CK-Means method with all data sets in terms of accuracy.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On average, the proposed phase identiﬁcation algorithm improves the identiﬁcation accuracy by 19.81% over the CK-Means algorithm.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10" y="1665572"/>
            <a:ext cx="5570880" cy="360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87" y="1419225"/>
            <a:ext cx="4658113" cy="3228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877300" cy="533400"/>
          </a:xfrm>
        </p:spPr>
        <p:txBody>
          <a:bodyPr/>
          <a:lstStyle/>
          <a:p>
            <a:r>
              <a:rPr lang="en-US" sz="2800" dirty="0" smtClean="0"/>
              <a:t>Clustering Results of the Proposed Method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4800600"/>
            <a:ext cx="8915400" cy="1524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Nonconvex clusters are identified.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proposed phase identiﬁcation algorithm not only </a:t>
            </a:r>
            <a:r>
              <a:rPr lang="en-US" sz="2000" dirty="0" smtClean="0"/>
              <a:t>groups </a:t>
            </a:r>
            <a:r>
              <a:rPr lang="en-US" sz="2000" dirty="0"/>
              <a:t>phase-to-phase meters for phase AB, BC, and CA accurately, but also groups single-phase meters with high </a:t>
            </a:r>
            <a:r>
              <a:rPr lang="en-US" sz="2000" dirty="0" smtClean="0"/>
              <a:t>accuracy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" y="1434762"/>
            <a:ext cx="4528908" cy="321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877300" cy="533400"/>
          </a:xfrm>
        </p:spPr>
        <p:txBody>
          <a:bodyPr/>
          <a:lstStyle/>
          <a:p>
            <a:r>
              <a:rPr lang="en-US" sz="2800" dirty="0"/>
              <a:t>Impact of Data Granularity on Accuracy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00600"/>
            <a:ext cx="9144000" cy="1524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800" dirty="0"/>
              <a:t>As the granularity of meter readings increases from hourly to every 15 minutes and then 5 minutes, the phase identiﬁcation accuracy increases.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800" dirty="0"/>
              <a:t>The average increase in phase identiﬁcation accuracy over the 3 distribution circuits is 3.36% when the meter reading granularity increases from hourly to 5 minutes.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800" dirty="0"/>
              <a:t>More granular voltage readings allows extraction of features/patterns that may not be present in coarse data sets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66800" y="1524000"/>
          <a:ext cx="6629400" cy="304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Feeder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Set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Granularity of Meter Readings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hour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15-minute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5-minute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93.06%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93.93%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93.88%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93.62%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94.32%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94.40%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87.55%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88.86%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92.03%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87.79%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90.47%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89.93%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83.94%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90.02%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91.56%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82.83%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84.51%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87.16%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6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7620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endParaRPr lang="en-US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8991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Why do we focus on electric power distribution systems?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Big data in power distribution systems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Volume, Variety, Velocity, and Value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Machine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earning and big data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pplications in distribution systems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Topology Identification: Phase Connectivity Identification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Unsupervised Machine Learning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Linear Dimension Reduction &amp; Centroid-based Clustering</a:t>
            </a:r>
            <a:endParaRPr lang="en-US" sz="1600" baseline="30000" dirty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Nonlinear Dimension Reduction &amp; Density-based Clustering</a:t>
            </a:r>
            <a:endParaRPr lang="en-US" sz="1600" baseline="30000" dirty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/>
              <a:t>Physically Inspired Maximum Marginal Likelihood </a:t>
            </a:r>
            <a:r>
              <a:rPr lang="en-US" sz="1600" dirty="0" smtClean="0"/>
              <a:t>Estimation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4992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762000"/>
            <a:ext cx="838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Motivation and Main Idea</a:t>
            </a:r>
            <a:r>
              <a:rPr lang="en-US" altLang="en-US" sz="32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 altLang="en-US" sz="2800" b="1" baseline="30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5472" y="1371600"/>
            <a:ext cx="885305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Motivation</a:t>
            </a:r>
          </a:p>
          <a:p>
            <a:pPr lvl="1"/>
            <a:r>
              <a:rPr lang="en-US" sz="1800" dirty="0" smtClean="0"/>
              <a:t>Existing </a:t>
            </a:r>
            <a:r>
              <a:rPr lang="en-US" sz="1800" dirty="0"/>
              <a:t>data-driven approaches </a:t>
            </a:r>
            <a:r>
              <a:rPr lang="en-US" sz="1800" dirty="0" smtClean="0"/>
              <a:t>lack </a:t>
            </a:r>
            <a:r>
              <a:rPr lang="en-US" sz="1800" dirty="0"/>
              <a:t>physical interpretation and theoretical guarantee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/>
              <a:t>Their performance generally deteriorates as the complexity of the network, the number of phase connections, and the level of load balanceness increase.</a:t>
            </a:r>
          </a:p>
          <a:p>
            <a:pPr lvl="1"/>
            <a:r>
              <a:rPr lang="en-US" sz="1800" dirty="0" smtClean="0"/>
              <a:t>Need a physically inspired data-driven algorithm for phase identification.</a:t>
            </a:r>
          </a:p>
          <a:p>
            <a:r>
              <a:rPr lang="en-US" sz="2400" dirty="0" smtClean="0"/>
              <a:t>Overall Framework</a:t>
            </a:r>
          </a:p>
          <a:p>
            <a:pPr lvl="1"/>
            <a:r>
              <a:rPr lang="en-US" sz="1800" dirty="0" smtClean="0"/>
              <a:t>Develop </a:t>
            </a:r>
            <a:r>
              <a:rPr lang="en-US" sz="1800" dirty="0"/>
              <a:t>a </a:t>
            </a:r>
            <a:r>
              <a:rPr lang="en-US" sz="1800" dirty="0" smtClean="0"/>
              <a:t>physical model</a:t>
            </a:r>
            <a:r>
              <a:rPr lang="en-US" sz="1800" dirty="0"/>
              <a:t>, which links the phase connections to the voltage magnitudes and power injections via the three-phase power flow manifold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/>
              <a:t>Formulate </a:t>
            </a:r>
            <a:r>
              <a:rPr lang="en-US" sz="1800" dirty="0" smtClean="0"/>
              <a:t>the </a:t>
            </a:r>
            <a:r>
              <a:rPr lang="en-US" sz="1800" dirty="0"/>
              <a:t>phase identification problem as a maximum likelihood </a:t>
            </a:r>
            <a:r>
              <a:rPr lang="en-US" sz="1800" dirty="0" smtClean="0"/>
              <a:t>estimation (MLE) </a:t>
            </a:r>
            <a:r>
              <a:rPr lang="en-US" sz="1800" dirty="0"/>
              <a:t>and </a:t>
            </a:r>
            <a:r>
              <a:rPr lang="en-US" sz="1800" dirty="0" smtClean="0"/>
              <a:t>a maximum </a:t>
            </a:r>
            <a:r>
              <a:rPr lang="en-US" sz="1800" dirty="0"/>
              <a:t>marginal likelihood </a:t>
            </a:r>
            <a:r>
              <a:rPr lang="en-US" sz="1800" dirty="0" smtClean="0"/>
              <a:t>estimation (MMLE) problem.</a:t>
            </a:r>
          </a:p>
          <a:p>
            <a:pPr lvl="1"/>
            <a:r>
              <a:rPr lang="en-US" sz="1800" dirty="0" smtClean="0"/>
              <a:t>Prove </a:t>
            </a:r>
            <a:r>
              <a:rPr lang="en-US" sz="1800" dirty="0"/>
              <a:t>that the correct phase connection solution achieves </a:t>
            </a:r>
            <a:r>
              <a:rPr lang="en-US" sz="1800" dirty="0" smtClean="0"/>
              <a:t>the highest </a:t>
            </a:r>
            <a:r>
              <a:rPr lang="en-US" sz="1800" dirty="0"/>
              <a:t>log likelihood values for both problems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Develop an efficient solution algorithm for the MMLE problem.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45472" y="6324600"/>
            <a:ext cx="885305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US" sz="1050" dirty="0"/>
              <a:t>3</a:t>
            </a:r>
            <a:r>
              <a:rPr lang="en-US" sz="1050" dirty="0" smtClean="0"/>
              <a:t>. </a:t>
            </a:r>
            <a:r>
              <a:rPr lang="en-US" sz="1050" dirty="0"/>
              <a:t>Wang, Wenyu, and Nanpeng Yu. "Maximum Marginal Likelihood Estimation of Phase Connections in Power Distribution Systems." </a:t>
            </a:r>
            <a:r>
              <a:rPr lang="en-US" sz="1050" i="1" dirty="0" err="1"/>
              <a:t>arXiv</a:t>
            </a:r>
            <a:r>
              <a:rPr lang="en-US" sz="1050" i="1" dirty="0"/>
              <a:t> preprint arXiv:1902.09686</a:t>
            </a:r>
            <a:r>
              <a:rPr lang="en-US" sz="1050" dirty="0"/>
              <a:t> (2019).</a:t>
            </a:r>
            <a:endParaRPr lang="en-US" sz="1050" baseline="30000" dirty="0"/>
          </a:p>
        </p:txBody>
      </p:sp>
    </p:spTree>
    <p:extLst>
      <p:ext uri="{BB962C8B-B14F-4D97-AF65-F5344CB8AC3E}">
        <p14:creationId xmlns:p14="http://schemas.microsoft.com/office/powerpoint/2010/main" val="31315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7620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 Setup</a:t>
            </a:r>
            <a:endParaRPr lang="en-US" altLang="en-US" sz="2800" b="1" baseline="30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45472" y="1371600"/>
                <a:ext cx="8853055" cy="2438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Blip>
                    <a:blip r:embed="rId2"/>
                  </a:buBlip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Blip>
                    <a:blip r:embed="rId3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Blip>
                    <a:blip r:embed="rId4"/>
                  </a:buBlip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Blip>
                    <a:blip r:embed="rId3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Blip>
                    <a:blip r:embed="rId4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A distribution circuit contains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loads (can connect to the three-phase primary line directly or indirectly through single-phase or two-phase branches).</a:t>
                </a:r>
              </a:p>
              <a:p>
                <a:r>
                  <a:rPr lang="en-US" sz="2000" dirty="0" smtClean="0"/>
                  <a:t>The three-phase primary line consists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 smtClean="0"/>
                  <a:t> nodes.</a:t>
                </a:r>
              </a:p>
              <a:p>
                <a:r>
                  <a:rPr lang="en-US" sz="2000" dirty="0" smtClean="0"/>
                  <a:t>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/>
                  <a:t> is the substation/source node.</a:t>
                </a:r>
              </a:p>
              <a:p>
                <a:r>
                  <a:rPr lang="en-US" sz="2000" dirty="0"/>
                  <a:t>Smart meters measure the real and reactive power </a:t>
                </a:r>
                <a:r>
                  <a:rPr lang="en-US" sz="2000" dirty="0" smtClean="0"/>
                  <a:t>consumption and </a:t>
                </a:r>
                <a:r>
                  <a:rPr lang="en-US" sz="2000" dirty="0"/>
                  <a:t>the voltage magnitude of each load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472" y="1371600"/>
                <a:ext cx="8853055" cy="2438400"/>
              </a:xfrm>
              <a:prstGeom prst="rect">
                <a:avLst/>
              </a:prstGeom>
              <a:blipFill>
                <a:blip r:embed="rId5"/>
                <a:stretch>
                  <a:fillRect t="-1000" b="-3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6427" r="16667" b="18810"/>
          <a:stretch/>
        </p:blipFill>
        <p:spPr>
          <a:xfrm>
            <a:off x="2057400" y="3810000"/>
            <a:ext cx="5516699" cy="29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762000"/>
            <a:ext cx="906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Available Information and Goal</a:t>
            </a:r>
            <a:endParaRPr lang="en-US" altLang="en-US" sz="2800" b="1" baseline="30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45472" y="1371600"/>
                <a:ext cx="8853055" cy="480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Blip>
                    <a:blip r:embed="rId2"/>
                  </a:buBlip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Blip>
                    <a:blip r:embed="rId3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Blip>
                    <a:blip r:embed="rId4"/>
                  </a:buBlip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Blip>
                    <a:blip r:embed="rId3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Blip>
                    <a:blip r:embed="rId4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/>
                  <a:t>Available Information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/>
                  <a:t>F</a:t>
                </a:r>
                <a:r>
                  <a:rPr lang="en-US" sz="1800" dirty="0" smtClean="0"/>
                  <a:t>or </a:t>
                </a:r>
                <a:r>
                  <a:rPr lang="en-US" sz="1800" dirty="0"/>
                  <a:t>a </a:t>
                </a:r>
                <a:r>
                  <a:rPr lang="en-US" sz="1800" dirty="0" smtClean="0"/>
                  <a:t>single-phase load </a:t>
                </a:r>
                <a:r>
                  <a:rPr lang="en-US" sz="1800" dirty="0"/>
                  <a:t>on </a:t>
                </a:r>
                <a:r>
                  <a:rPr lang="en-US" sz="1800" dirty="0" smtClean="0"/>
                  <a:t>phase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, we know its power injection and </a:t>
                </a:r>
                <a:r>
                  <a:rPr lang="en-US" sz="1800" dirty="0" smtClean="0"/>
                  <a:t>voltage magnitude </a:t>
                </a:r>
                <a:r>
                  <a:rPr lang="en-US" sz="1800" dirty="0"/>
                  <a:t>of </a:t>
                </a:r>
                <a:r>
                  <a:rPr lang="en-US" sz="1800" dirty="0" smtClean="0"/>
                  <a:t>phase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800" dirty="0" smtClean="0"/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/>
                  <a:t>For </a:t>
                </a:r>
                <a:r>
                  <a:rPr lang="en-US" sz="1800" dirty="0"/>
                  <a:t>a two-phase </a:t>
                </a:r>
                <a:r>
                  <a:rPr lang="en-US" sz="1800" dirty="0" smtClean="0"/>
                  <a:t>delta-connected load </a:t>
                </a:r>
                <a:r>
                  <a:rPr lang="en-US" sz="1800" dirty="0"/>
                  <a:t>between </a:t>
                </a:r>
                <a:r>
                  <a:rPr lang="en-US" sz="1800" dirty="0" smtClean="0"/>
                  <a:t>phase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, we know its power </a:t>
                </a:r>
                <a:r>
                  <a:rPr lang="en-US" sz="1800" dirty="0" smtClean="0"/>
                  <a:t>injection and </a:t>
                </a:r>
                <a:r>
                  <a:rPr lang="en-US" sz="1800" dirty="0"/>
                  <a:t>voltage magnitude across phase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/>
                  <a:t>For a three-phase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load</a:t>
                </a:r>
                <a:r>
                  <a:rPr lang="en-US" sz="1800" dirty="0"/>
                  <a:t>, we know its total power injection and the </a:t>
                </a:r>
                <a:r>
                  <a:rPr lang="en-US" sz="1800" dirty="0" smtClean="0"/>
                  <a:t>voltage magnitude </a:t>
                </a:r>
                <a:r>
                  <a:rPr lang="en-US" sz="1800" dirty="0"/>
                  <a:t>of one of the phases, which needs to be </a:t>
                </a:r>
                <a:r>
                  <a:rPr lang="en-US" sz="1800" dirty="0" smtClean="0"/>
                  <a:t>identified.</a:t>
                </a:r>
                <a:endParaRPr lang="en-US" sz="1800" dirty="0"/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/>
                  <a:t>F</a:t>
                </a:r>
                <a:r>
                  <a:rPr lang="en-US" sz="1800" dirty="0" smtClean="0"/>
                  <a:t>or </a:t>
                </a:r>
                <a:r>
                  <a:rPr lang="en-US" sz="1800" dirty="0"/>
                  <a:t>the source node, we know the voltage </a:t>
                </a:r>
                <a:r>
                  <a:rPr lang="en-US" sz="1800" dirty="0" smtClean="0"/>
                  <a:t>measurement (SCADA).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/>
                  <a:t>The connectivity model of the primary feeder. (GIS)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/>
                  <a:t>Goal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/>
                  <a:t>Identify which phase(s) each single-phase or two-phase load connects to and which phase’s voltage magnitude the three-phase smart meter measures</a:t>
                </a:r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472" y="1371600"/>
                <a:ext cx="8853055" cy="4800600"/>
              </a:xfrm>
              <a:prstGeom prst="rect">
                <a:avLst/>
              </a:prstGeom>
              <a:blipFill>
                <a:blip r:embed="rId5"/>
                <a:stretch>
                  <a:fillRect t="-8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28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762000"/>
            <a:ext cx="8382000" cy="5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endParaRPr lang="en-US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295400"/>
            <a:ext cx="8991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Why do we focus on electric power distribution systems?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Big data in power distribution systems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Volume, Variety, Velocity, and Value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Machine </a:t>
            </a:r>
            <a:r>
              <a:rPr lang="en-US" sz="2400" dirty="0"/>
              <a:t>l</a:t>
            </a:r>
            <a:r>
              <a:rPr lang="en-US" sz="2400" dirty="0" smtClean="0"/>
              <a:t>earning and big data </a:t>
            </a:r>
            <a:r>
              <a:rPr lang="en-US" sz="2400" dirty="0"/>
              <a:t>a</a:t>
            </a:r>
            <a:r>
              <a:rPr lang="en-US" sz="2400" dirty="0" smtClean="0"/>
              <a:t>pplications in distribution systems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Topology Identification: Phase Connectivity Identification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Unsupervised Machine Learning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/>
              <a:t>Linear Dimension Reduction &amp; Centroid-based Clustering</a:t>
            </a:r>
            <a:endParaRPr lang="en-US" sz="1600" baseline="30000" dirty="0"/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/>
              <a:t>Nonlinear Dimension Reduction &amp; Density-based Clustering</a:t>
            </a:r>
            <a:endParaRPr lang="en-US" sz="1600" baseline="30000" dirty="0"/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/>
              <a:t>Physically Inspired Maximum Marginal Likelihood </a:t>
            </a:r>
            <a:r>
              <a:rPr lang="en-US" sz="1600" dirty="0" smtClean="0"/>
              <a:t>Estimation</a:t>
            </a:r>
            <a:endParaRPr lang="en-US" sz="16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1488110" y="6477000"/>
            <a:ext cx="6167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https://intra.ece.ucr.edu/~</a:t>
            </a:r>
            <a:r>
              <a:rPr lang="en-US" sz="1400" dirty="0" smtClean="0">
                <a:hlinkClick r:id="rId5"/>
              </a:rPr>
              <a:t>nyu/Teaching/2019-03-28-IEEE-Big-Data-Seminar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41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762000"/>
            <a:ext cx="906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Linearized Three-phase Power Flow Model</a:t>
            </a:r>
            <a:endParaRPr lang="en-US" altLang="en-US" sz="2800" b="1" baseline="30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83572" y="1371599"/>
                <a:ext cx="8853055" cy="4953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Blip>
                    <a:blip r:embed="rId2"/>
                  </a:buBlip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Blip>
                    <a:blip r:embed="rId3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Blip>
                    <a:blip r:embed="rId4"/>
                  </a:buBlip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Blip>
                    <a:blip r:embed="rId3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Blip>
                    <a:blip r:embed="rId4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</m:mr>
                        <m:m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</m:mr>
                      </m:m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dirty="0" smtClean="0"/>
                  <a:t> are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1800" dirty="0" smtClean="0"/>
                  <a:t> matrices derived from the admittance matrix*. </a:t>
                </a:r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18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1800" dirty="0" smtClean="0"/>
                  <a:t> are the nodes’ voltage magnitude, voltage angle, real and reactive power of the three phases.</a:t>
                </a:r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[0×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−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800" dirty="0" smtClean="0"/>
                  <a:t> are the flat feasible solution for the underlying nonlinear three-phase power flow.</a:t>
                </a:r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1800" dirty="0" smtClean="0"/>
                  <a:t>Remove the rows &amp; columns of the substation node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</m:sSub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1800" dirty="0"/>
                  <a:t>, and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1800" dirty="0" smtClean="0"/>
                  <a:t>: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̌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̌"/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̌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̌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̌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̌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̌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̌"/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̌"/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</m:acc>
                          </m:e>
                        </m:mr>
                        <m:mr>
                          <m:e>
                            <m:acc>
                              <m:accPr>
                                <m:chr m:val="̌"/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</m:acc>
                          </m:e>
                        </m:mr>
                      </m:m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800" dirty="0" smtClean="0"/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1800" dirty="0" smtClean="0"/>
                  <a:t>Now </a:t>
                </a:r>
                <a:r>
                  <a:rPr lang="en-US" sz="1800" dirty="0"/>
                  <a:t>v</a:t>
                </a:r>
                <a:r>
                  <a:rPr lang="en-US" sz="1800" dirty="0" smtClean="0"/>
                  <a:t>oltage can be written in terms of real and reactive power injections.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brk m:alnAt="7"/>
                            </m:rPr>
                            <a:rPr lang="en-US" sz="1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̌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̌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acc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̌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acc>
                            <m:accPr>
                              <m:chr m:val="̌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acc>
                        <m:accPr>
                          <m:chr m:val="̌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brk m:alnAt="7"/>
                            </m:r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̌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̌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acc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̌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acc>
                            <m:accPr>
                              <m:chr m:val="̌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acc>
                        <m:accPr>
                          <m:chr m:val="̌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acc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̌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̌"/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</m:oMath>
                  </m:oMathPara>
                </a14:m>
                <a:endParaRPr lang="en-US" sz="2000" dirty="0" smtClean="0"/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1800" dirty="0"/>
                  <a:t>Or in condensed form as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brk m:alnAt="7"/>
                            </m:rPr>
                            <a:rPr lang="en-US" sz="20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acc>
                        <m:accPr>
                          <m:chr m:val="̌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brk m:alnAt="7"/>
                            </m:r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acc>
                        <m:accPr>
                          <m:chr m:val="̌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</m:oMath>
                  </m:oMathPara>
                </a14:m>
                <a:endParaRPr lang="en-US" sz="2000" dirty="0" smtClean="0"/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000" dirty="0" smtClean="0"/>
                  <a:t>Similarly we have 	           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𝝒</m:t>
                    </m:r>
                    <m:acc>
                      <m:accPr>
                        <m:chr m:val="̌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brk m:alnAt="7"/>
                          </m:r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acc>
                      <m:accPr>
                        <m:chr m:val="̌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72" y="1371599"/>
                <a:ext cx="8853055" cy="4953001"/>
              </a:xfrm>
              <a:prstGeom prst="rect">
                <a:avLst/>
              </a:prstGeom>
              <a:blipFill>
                <a:blip r:embed="rId5"/>
                <a:stretch>
                  <a:fillRect l="-689" b="-12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5472" y="6400800"/>
                <a:ext cx="899852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dirty="0" smtClean="0"/>
                  <a:t>*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is at most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/>
                  <a:t>. Need to transform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/>
                  <a:t> into a nonsingular form to make the subsequent derivations easier.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2" y="6400800"/>
                <a:ext cx="8998528" cy="307777"/>
              </a:xfrm>
              <a:prstGeom prst="rect">
                <a:avLst/>
              </a:prstGeom>
              <a:blipFill>
                <a:blip r:embed="rId6"/>
                <a:stretch>
                  <a:fillRect l="-203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76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21937" y="1219200"/>
            <a:ext cx="906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Modeling Phase Connections in Three-phase Power Flow</a:t>
            </a:r>
            <a:endParaRPr lang="en-US" altLang="en-US" sz="2800" b="1" baseline="30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7763" y="1828801"/>
                <a:ext cx="8853055" cy="4648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Blip>
                    <a:blip r:embed="rId2"/>
                  </a:buBlip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Blip>
                    <a:blip r:embed="rId3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Blip>
                    <a:blip r:embed="rId4"/>
                  </a:buBlip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Blip>
                    <a:blip r:embed="rId3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Blip>
                    <a:blip r:embed="rId4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smtClean="0"/>
                  <a:t>Decision Variables for Phase Connection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 smtClean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1800" dirty="0" smtClean="0"/>
                  <a:t> denote phase connections for each load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 smtClean="0"/>
                  <a:t> or 1,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/>
                  <a:t>If load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 smtClean="0"/>
                  <a:t> is single-phase,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1800" dirty="0" smtClean="0"/>
                  <a:t> represent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𝐴𝑁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𝐵𝑁</m:t>
                    </m:r>
                  </m:oMath>
                </a14:m>
                <a:r>
                  <a:rPr lang="en-US" sz="18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𝐶𝑁</m:t>
                    </m:r>
                  </m:oMath>
                </a14:m>
                <a:r>
                  <a:rPr lang="en-US" sz="1800" dirty="0" smtClean="0"/>
                  <a:t> connections.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/>
                  <a:t>If load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 is </a:t>
                </a:r>
                <a:r>
                  <a:rPr lang="en-US" sz="1800" dirty="0" smtClean="0"/>
                  <a:t>two-phase</a:t>
                </a:r>
                <a:r>
                  <a:rPr lang="en-US" sz="1800" dirty="0"/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1800" dirty="0"/>
                  <a:t> represent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/>
                  <a:t>,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/>
                  <a:t> connections</a:t>
                </a:r>
                <a:r>
                  <a:rPr lang="en-US" sz="1800" dirty="0" smtClean="0"/>
                  <a:t>.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/>
                  <a:t>If load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 smtClean="0"/>
                  <a:t> is three-phase, then the measured voltage is between one phase and the neutral,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represent which of the phases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𝐴𝑁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𝐵𝑁</m:t>
                    </m:r>
                  </m:oMath>
                </a14:m>
                <a:r>
                  <a:rPr lang="en-US" sz="1800" dirty="0"/>
                  <a:t>,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𝐶𝑁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measured.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/>
                  <a:t>The phase connection decision variables form 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dirty="0" smtClean="0"/>
                  <a:t> matrix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/>
                  <a:t> as</a:t>
                </a:r>
              </a:p>
              <a:p>
                <a:pPr marL="344487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𝑑𝑖𝑎𝑔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,…,[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763" y="1828801"/>
                <a:ext cx="8853055" cy="4648199"/>
              </a:xfrm>
              <a:prstGeom prst="rect">
                <a:avLst/>
              </a:prstGeom>
              <a:blipFill>
                <a:blip r:embed="rId5"/>
                <a:stretch>
                  <a:fillRect t="-524" r="-10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99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21937" y="762000"/>
            <a:ext cx="9067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Link Phase Connections to Smart Meter Measurements</a:t>
            </a:r>
            <a:endParaRPr lang="en-US" altLang="en-US" sz="2800" b="1" baseline="30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7763" y="1752600"/>
                <a:ext cx="8853055" cy="441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Blip>
                    <a:blip r:embed="rId2"/>
                  </a:buBlip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Blip>
                    <a:blip r:embed="rId3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Blip>
                    <a:blip r:embed="rId4"/>
                  </a:buBlip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Blip>
                    <a:blip r:embed="rId3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Blip>
                    <a:blip r:embed="rId4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800" dirty="0" smtClean="0"/>
                  <a:t>Main Result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𝑟𝑒𝑓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acc>
                        <m:accPr>
                          <m:chr m:val="̂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acc>
                        <m:accPr>
                          <m:chr m:val="̂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</m:oMath>
                  </m:oMathPara>
                </a14:m>
                <a:endParaRPr lang="en-US" sz="2000" b="1" dirty="0" smtClean="0"/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1600" dirty="0" smtClean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1600" dirty="0" smtClean="0"/>
                  <a:t> denote measured voltage magnitudes, real power and reactive power of each load*.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𝑟𝑒𝑓</m:t>
                        </m:r>
                      </m:sup>
                    </m:sSup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 smtClean="0"/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dirty="0" smtClean="0"/>
                  <a:t> if load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 smtClean="0"/>
                  <a:t> is single-phase or three-phase.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𝑎𝑏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𝑏𝑐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𝑐𝑎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dirty="0" smtClean="0"/>
                  <a:t> if load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smtClean="0"/>
                  <a:t>is two-phase.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𝝒</m:t>
                        </m:r>
                      </m:e>
                    </m:d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 smtClean="0"/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𝝒</m:t>
                        </m:r>
                      </m:e>
                    </m:d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/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 smtClean="0"/>
                  <a:t> are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 smtClean="0"/>
                  <a:t> matrices calculated based on the topology of the three-phase primary feeder.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/>
                  <a:t>The time difference version of the physical model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𝑟𝑒𝑓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/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acc>
                      <m:accPr>
                        <m:chr m:val="̂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600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𝑟𝑒𝑓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/>
                  <a:t> are defined in a similar way.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is the “noise term” representing the error of the linearized power flow model, the measurement error, and other sources of noise not considered</a:t>
                </a:r>
                <a:r>
                  <a:rPr lang="en-US" sz="1600" dirty="0" smtClean="0"/>
                  <a:t>.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763" y="1752600"/>
                <a:ext cx="8853055" cy="4419600"/>
              </a:xfrm>
              <a:prstGeom prst="rect">
                <a:avLst/>
              </a:prstGeom>
              <a:blipFill>
                <a:blip r:embed="rId5"/>
                <a:stretch>
                  <a:fillRect t="-828" b="-27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97872" y="6248400"/>
            <a:ext cx="8693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* The derivation of measured voltage magnitudes, real power and reactive power from the corresponding variables can be found in the </a:t>
            </a:r>
            <a:r>
              <a:rPr lang="en-US" sz="1400" dirty="0" err="1" smtClean="0"/>
              <a:t>arXiv</a:t>
            </a:r>
            <a:r>
              <a:rPr lang="en-US" sz="1400" dirty="0" smtClean="0"/>
              <a:t> version of the paper.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634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21937" y="771625"/>
            <a:ext cx="906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Formulate Phase Identification as a Maximum Likelihood Estimation (MLE)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</a:t>
            </a:r>
            <a:endParaRPr lang="en-US" altLang="en-US" sz="2800" b="1" baseline="30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23091" y="1676400"/>
                <a:ext cx="9120909" cy="48005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Blip>
                    <a:blip r:embed="rId2"/>
                  </a:buBlip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Blip>
                    <a:blip r:embed="rId3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Blip>
                    <a:blip r:embed="rId4"/>
                  </a:buBlip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Blip>
                    <a:blip r:embed="rId3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Blip>
                    <a:blip r:embed="rId4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smtClean="0"/>
                  <a:t>MLE Problem Formulation</a:t>
                </a:r>
                <a:endParaRPr lang="en-US" sz="2000" b="1" dirty="0"/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600" dirty="0" smtClean="0"/>
                  <a:t> be the phase connection decision variable vector.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400" dirty="0" smtClean="0"/>
                  <a:t>Define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/>
                  <a:t>as the theoretical difference voltage measurement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with phase connection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600" dirty="0" smtClean="0"/>
                  <a:t>Assume that the noise  follows a Gaussian distribution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600" dirty="0" smtClean="0"/>
                  <a:t> is an unknown underlying covariance matrix.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600" dirty="0" smtClean="0"/>
                  <a:t>Assume that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is i.i.d. and independent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i="1" dirty="0">
                    <a:latin typeface="Cambria Math" panose="02040503050406030204" pitchFamily="18" charset="0"/>
                  </a:rPr>
                  <a:t>, </a:t>
                </a:r>
                <a:r>
                  <a:rPr lang="en-US" sz="1600" i="1" dirty="0" smtClean="0">
                    <a:latin typeface="Cambria Math" panose="02040503050406030204" pitchFamily="18" charset="0"/>
                  </a:rPr>
                  <a:t>and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/>
                  <a:t>. Given these conditions,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latin typeface="Cambria Math" panose="02040503050406030204" pitchFamily="18" charset="0"/>
                  </a:rPr>
                  <a:t>is also independent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 lvl="1">
                  <a:spcBef>
                    <a:spcPts val="600"/>
                  </a:spcBef>
                  <a:spcAft>
                    <a:spcPts val="900"/>
                  </a:spcAft>
                </a:pPr>
                <a:r>
                  <a:rPr lang="en-US" sz="1600" dirty="0"/>
                  <a:t>The likelihood of </a:t>
                </a:r>
                <a:r>
                  <a:rPr lang="en-US" sz="1600" dirty="0" smtClean="0"/>
                  <a:t>observing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̃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1600" dirty="0" smtClean="0"/>
                  <a:t>, given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̃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̃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acc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1600" dirty="0" smtClean="0"/>
                  <a:t> is</a:t>
                </a:r>
              </a:p>
              <a:p>
                <a:pPr marL="344487" lvl="1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𝑃𝑟𝑜𝑏</m:t>
                      </m:r>
                      <m:d>
                        <m:dPr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{</m:t>
                          </m:r>
                          <m:acc>
                            <m:accPr>
                              <m:chr m:val="̃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{</m:t>
                          </m:r>
                          <m:acc>
                            <m:accPr>
                              <m:chr m:val="̃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𝑀𝑇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⁡{−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acc>
                            <m:accPr>
                              <m:chr m:val="̃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)]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b="0" dirty="0" smtClean="0"/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600" dirty="0" smtClean="0"/>
                  <a:t>Taking the negative logarithm of likelihood function, removing the constant, and scaling by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1600" dirty="0" smtClean="0"/>
                  <a:t>, we get</a:t>
                </a:r>
              </a:p>
              <a:p>
                <a:pPr marL="344487" lvl="1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acc>
                            <m:accPr>
                              <m:chr m:val="̃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91" y="1676400"/>
                <a:ext cx="9120909" cy="4800598"/>
              </a:xfrm>
              <a:prstGeom prst="rect">
                <a:avLst/>
              </a:prstGeom>
              <a:blipFill>
                <a:blip r:embed="rId5"/>
                <a:stretch>
                  <a:fillRect t="-508" r="-267" b="-6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8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21937" y="762000"/>
            <a:ext cx="9067800" cy="54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Theoretical Guarantee</a:t>
            </a:r>
            <a:endParaRPr lang="en-US" altLang="en-US" sz="2800" b="1" baseline="30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7763" y="1447801"/>
                <a:ext cx="8853055" cy="4952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Blip>
                    <a:blip r:embed="rId2"/>
                  </a:buBlip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Blip>
                    <a:blip r:embed="rId3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Blip>
                    <a:blip r:embed="rId4"/>
                  </a:buBlip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Blip>
                    <a:blip r:embed="rId3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Blip>
                    <a:blip r:embed="rId4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smtClean="0"/>
                  <a:t>The correct phase connection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/>
                  <a:t> maximizes the likelihood function and minimizes the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 smtClean="0"/>
                  <a:t>under two mild assumptions.</a:t>
                </a:r>
                <a:endParaRPr lang="en-US" sz="2000" b="1" dirty="0" smtClean="0"/>
              </a:p>
              <a:p>
                <a:pPr marL="344487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800" b="1" dirty="0" smtClean="0"/>
                  <a:t>Lemma 1. </a:t>
                </a: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 smtClean="0"/>
                  <a:t> be the correct phase connection. If the following two conditions are satisfied, then as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 smtClean="0"/>
                  <a:t> is a global optimizer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dirty="0" smtClean="0"/>
                  <a:t>.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  <a:buClrTx/>
                  <a:buSzPct val="10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 is i.i.d. and independent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, and </a:t>
                </a:r>
                <a:r>
                  <a:rPr lang="en-US" sz="1800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, for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  <a:buClrTx/>
                  <a:buSzPct val="10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, and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 are independent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, and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, </a:t>
                </a: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1800" dirty="0" smtClean="0"/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smtClean="0"/>
                  <a:t>Directly minimizing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/>
                  <a:t>is very difficult due </a:t>
                </a:r>
                <a:r>
                  <a:rPr lang="en-US" sz="2000" dirty="0" smtClean="0"/>
                  <a:t>to its nonlinearity and nonconvexity. Furthermore, the actual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 smtClean="0"/>
                  <a:t> is unknown.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smtClean="0"/>
                  <a:t>Therefore, we will convert the phase identification problem into a maximum marginal likelihood estimation (MMLE) problem.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smtClean="0"/>
                  <a:t>We will also prove that the correct phase connection is a also a global optimizer of the MMLE problem.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763" y="1447801"/>
                <a:ext cx="8853055" cy="4952999"/>
              </a:xfrm>
              <a:prstGeom prst="rect">
                <a:avLst/>
              </a:prstGeom>
              <a:blipFill>
                <a:blip r:embed="rId5"/>
                <a:stretch>
                  <a:fillRect t="-6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5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21937" y="762000"/>
            <a:ext cx="9067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Phase Identification as a Maximum Marginal Likelihood Estimation (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MLE)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</a:t>
            </a:r>
            <a:endParaRPr lang="en-US" altLang="en-US" sz="2800" b="1" baseline="30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7763" y="1905001"/>
                <a:ext cx="8853055" cy="4419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Blip>
                    <a:blip r:embed="rId2"/>
                  </a:buBlip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Blip>
                    <a:blip r:embed="rId3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Blip>
                    <a:blip r:embed="rId4"/>
                  </a:buBlip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Blip>
                    <a:blip r:embed="rId3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Blip>
                    <a:blip r:embed="rId4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be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 err="1" smtClean="0"/>
                  <a:t>th</a:t>
                </a:r>
                <a:r>
                  <a:rPr lang="en-US" sz="1800" dirty="0" smtClean="0"/>
                  <a:t> entry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be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 err="1" smtClean="0"/>
                  <a:t>th</a:t>
                </a:r>
                <a:r>
                  <a:rPr lang="en-US" sz="1800" dirty="0" smtClean="0"/>
                  <a:t> entry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be the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 err="1"/>
                  <a:t>th</a:t>
                </a:r>
                <a:r>
                  <a:rPr lang="en-US" sz="1800" dirty="0"/>
                  <a:t> entry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/>
                  <a:t>The marginal likelihood </a:t>
                </a:r>
                <a:r>
                  <a:rPr lang="en-US" sz="1800" dirty="0"/>
                  <a:t>of observing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)}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1800" dirty="0"/>
                  <a:t>, given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̃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̃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acc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1800" dirty="0"/>
                  <a:t> is</a:t>
                </a:r>
              </a:p>
              <a:p>
                <a:pPr marL="344487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𝑃𝑟𝑜𝑏</m:t>
                      </m:r>
                      <m:d>
                        <m:dPr>
                          <m:endChr m:val="|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{</m:t>
                          </m:r>
                          <m:acc>
                            <m:accPr>
                              <m:chr m:val="̃"/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{</m:t>
                          </m:r>
                          <m:acc>
                            <m:accPr>
                              <m:chr m:val="̃"/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⁡{−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)−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)]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800" dirty="0"/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is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 err="1" smtClean="0"/>
                  <a:t>th</a:t>
                </a:r>
                <a:r>
                  <a:rPr lang="en-US" sz="1600" dirty="0" smtClean="0"/>
                  <a:t> diagonal entry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600" dirty="0" smtClean="0"/>
                  <a:t>. Taking the negative logarithm of the likelihood function, removing the constant terms and scaling by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1600" dirty="0"/>
                  <a:t>, we </a:t>
                </a:r>
                <a:r>
                  <a:rPr lang="en-US" sz="1600" dirty="0" smtClean="0"/>
                  <a:t>have</a:t>
                </a:r>
                <a:endParaRPr lang="en-US" sz="1600" dirty="0"/>
              </a:p>
              <a:p>
                <a:pPr marL="344487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 smtClean="0"/>
              </a:p>
              <a:p>
                <a:pPr marL="342900" lvl="1" indent="-342900">
                  <a:spcBef>
                    <a:spcPts val="600"/>
                  </a:spcBef>
                  <a:spcAft>
                    <a:spcPts val="600"/>
                  </a:spcAft>
                  <a:buClr>
                    <a:schemeClr val="tx2"/>
                  </a:buClr>
                  <a:buBlip>
                    <a:blip r:embed="rId2"/>
                  </a:buBlip>
                </a:pPr>
                <a:r>
                  <a:rPr lang="en-US" sz="1800" b="1" dirty="0" smtClean="0"/>
                  <a:t>Lemma 2</a:t>
                </a:r>
                <a:r>
                  <a:rPr lang="en-US" sz="1800" dirty="0" smtClean="0"/>
                  <a:t>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be the correct phase connection. If the following two conditions </a:t>
                </a:r>
                <a:r>
                  <a:rPr lang="en-US" sz="1800" dirty="0" smtClean="0"/>
                  <a:t>in Lemma 1 hold, </a:t>
                </a:r>
                <a:r>
                  <a:rPr lang="en-US" sz="1800" dirty="0"/>
                  <a:t>then as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/>
                  <a:t> is a global optimizer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763" y="1905001"/>
                <a:ext cx="8853055" cy="4419599"/>
              </a:xfrm>
              <a:prstGeom prst="rect">
                <a:avLst/>
              </a:prstGeom>
              <a:blipFill>
                <a:blip r:embed="rId5"/>
                <a:stretch>
                  <a:fillRect t="-828" r="-5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2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7763" y="762000"/>
            <a:ext cx="8928100" cy="54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Solution Method</a:t>
            </a:r>
            <a:endParaRPr lang="en-US" altLang="en-US" sz="2800" b="1" baseline="30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7763" y="1371600"/>
                <a:ext cx="8853055" cy="533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Blip>
                    <a:blip r:embed="rId2"/>
                  </a:buBlip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Blip>
                    <a:blip r:embed="rId3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Blip>
                    <a:blip r:embed="rId4"/>
                  </a:buBlip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Blip>
                    <a:blip r:embed="rId3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Blip>
                    <a:blip r:embed="rId4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800" dirty="0" smtClean="0"/>
                  <a:t>Directly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is still a difficult task.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800" dirty="0" smtClean="0"/>
                  <a:t>We further simplify the optimization problem by first solving three sub-problems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𝑚𝑖𝑛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 smtClean="0"/>
              </a:p>
              <a:p>
                <a:pPr marL="0" indent="0" algn="ctr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1800" dirty="0" smtClean="0"/>
                  <a:t>Subject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800" dirty="0" smtClean="0"/>
              </a:p>
              <a:p>
                <a:pPr marL="0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18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−3)×1</m:t>
                    </m:r>
                  </m:oMath>
                </a14:m>
                <a:r>
                  <a:rPr lang="en-US" sz="1800" dirty="0" smtClean="0"/>
                  <a:t> vector containing every element in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dirty="0" smtClean="0"/>
                  <a:t> except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 smtClean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1800" dirty="0" smtClean="0"/>
                  <a:t>. Then we have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𝑚𝑖𝑛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𝑚𝑖𝑛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𝑚𝑖𝑛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/>
                  <a:t> </a:t>
                </a:r>
                <a:endParaRPr lang="en-US" sz="1800" dirty="0" smtClean="0"/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800" dirty="0" smtClean="0"/>
                  <a:t>Now the sub-problem for MMLE can be formulated as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1800" dirty="0" smtClean="0"/>
                  <a:t>                          Find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1800" dirty="0" smtClean="0"/>
              </a:p>
              <a:p>
                <a:pPr marL="0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1800" dirty="0" smtClean="0"/>
                  <a:t>                          Subject to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 smtClean="0"/>
                  <a:t> 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800" dirty="0" smtClean="0"/>
              </a:p>
              <a:p>
                <a:pPr marL="0" indent="0" algn="ctr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800" dirty="0"/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800" dirty="0" smtClean="0"/>
                  <a:t>This is a binary least-square problem which can be converted to convex quadratic programming by relaxing the problem by replacing the binary constraints by their convex hull. The sub-problem can be solved in polynomial time.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763" y="1371600"/>
                <a:ext cx="8853055" cy="5334000"/>
              </a:xfrm>
              <a:prstGeom prst="rect">
                <a:avLst/>
              </a:prstGeom>
              <a:blipFill>
                <a:blip r:embed="rId5"/>
                <a:stretch>
                  <a:fillRect l="-551" t="-571" r="-4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7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7763" y="828019"/>
            <a:ext cx="8928100" cy="54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Solution Algorithm</a:t>
            </a:r>
            <a:endParaRPr lang="en-US" altLang="en-US" sz="2800" b="1" baseline="30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82418" y="5638800"/>
                <a:ext cx="8885382" cy="10668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Blip>
                    <a:blip r:embed="rId2"/>
                  </a:buBlip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Blip>
                    <a:blip r:embed="rId3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Blip>
                    <a:blip r:embed="rId4"/>
                  </a:buBlip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Blip>
                    <a:blip r:embed="rId3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Blip>
                    <a:blip r:embed="rId4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indent="-182880"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1600" dirty="0" smtClean="0"/>
                  <a:t>Target-only Approach. The phase connection of each load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 smtClean="0"/>
                  <a:t> is the corresponding connection shown in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 err="1" smtClean="0"/>
                  <a:t>th</a:t>
                </a:r>
                <a:r>
                  <a:rPr lang="en-US" sz="1600" dirty="0" smtClean="0"/>
                  <a:t>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en-US" sz="1600" dirty="0" smtClean="0"/>
                  <a:t>.</a:t>
                </a:r>
              </a:p>
              <a:p>
                <a:pPr marL="182880" indent="-182880"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1600" dirty="0" smtClean="0"/>
                  <a:t>Voting Approach. For single-phase and two-phase load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 smtClean="0"/>
                  <a:t>, the phase connection is the corresponding phase connection that receives the most votes in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 smtClean="0"/>
                  <a:t> sets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en-US" sz="1600" dirty="0" smtClean="0"/>
                  <a:t>.</a:t>
                </a: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418" y="5638800"/>
                <a:ext cx="8885382" cy="1066801"/>
              </a:xfrm>
              <a:prstGeom prst="rect">
                <a:avLst/>
              </a:prstGeom>
              <a:blipFill>
                <a:blip r:embed="rId5"/>
                <a:stretch>
                  <a:fillRect t="-1714" b="-13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452890"/>
            <a:ext cx="4682858" cy="4109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4987658" y="1371600"/>
                <a:ext cx="4094018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Blip>
                    <a:blip r:embed="rId2"/>
                  </a:buBlip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Blip>
                    <a:blip r:embed="rId3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Blip>
                    <a:blip r:embed="rId4"/>
                  </a:buBlip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Blip>
                    <a:blip r:embed="rId3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Blip>
                    <a:blip r:embed="rId4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indent="-182880"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en-US" sz="1400" dirty="0" smtClean="0"/>
                  <a:t>From step 1 to 6, we solve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400" dirty="0" smtClean="0"/>
                  <a:t> MMLE problems, each of which contains three binary least-square sub problems.</a:t>
                </a:r>
              </a:p>
              <a:p>
                <a:pPr marL="182880" indent="-182880"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en-US" sz="1400" dirty="0" smtClean="0"/>
                  <a:t>Step 3 solves the sub-problems of MMLE.</a:t>
                </a:r>
              </a:p>
              <a:p>
                <a:pPr marL="182880" indent="-182880"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en-US" sz="1400" dirty="0" smtClean="0"/>
                  <a:t>Step 5 solves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err="1" smtClean="0"/>
                  <a:t>th</a:t>
                </a:r>
                <a:r>
                  <a:rPr lang="en-US" sz="1400" dirty="0" smtClean="0"/>
                  <a:t> MMLE problem by finding which of the three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en-US" sz="1400" dirty="0" smtClean="0"/>
                  <a:t> minimizes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/>
                  <a:t>.</a:t>
                </a:r>
              </a:p>
              <a:p>
                <a:pPr marL="182880" indent="-182880"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en-US" sz="1400" dirty="0" smtClean="0"/>
                  <a:t>The chosen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en-US" sz="1400" dirty="0" smtClean="0"/>
                  <a:t> combined with the corresponding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0 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/>
                  <a:t> forms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 sz="1400" dirty="0" smtClean="0"/>
                  <a:t>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en-US" sz="1400" dirty="0" smtClean="0"/>
                  <a:t>of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err="1" smtClean="0"/>
                  <a:t>th</a:t>
                </a:r>
                <a:r>
                  <a:rPr lang="en-US" sz="1400" dirty="0" smtClean="0"/>
                  <a:t> MMLE problem.</a:t>
                </a:r>
              </a:p>
              <a:p>
                <a:pPr marL="182880" indent="-182880"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en-US" sz="1400" dirty="0" smtClean="0"/>
                  <a:t>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400" dirty="0" smtClean="0"/>
                  <a:t> sets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en-US" sz="1400" dirty="0" smtClean="0"/>
                  <a:t> may not be all correct due to the limited number of measurements, and measurement noise.</a:t>
                </a:r>
              </a:p>
              <a:p>
                <a:pPr marL="182880" indent="-182880"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en-US" sz="1400" dirty="0" smtClean="0"/>
                  <a:t>In step 7, we design two approaches to integrate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400" dirty="0"/>
                  <a:t> sets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en-US" sz="1400" dirty="0" smtClean="0"/>
                  <a:t> into two phase identification solutions. The final solution has a lower sum of square error.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7658" y="1371600"/>
                <a:ext cx="4094018" cy="1066800"/>
              </a:xfrm>
              <a:prstGeom prst="rect">
                <a:avLst/>
              </a:prstGeom>
              <a:blipFill>
                <a:blip r:embed="rId7"/>
                <a:stretch>
                  <a:fillRect t="-1143" r="-1190" b="-301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6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7763" y="762000"/>
            <a:ext cx="8928100" cy="54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Numerical Study Setup</a:t>
            </a:r>
            <a:endParaRPr lang="en-US" altLang="en-US" sz="2800" b="1" baseline="30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7763" y="1332615"/>
            <a:ext cx="885305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Test Circuits (Modified IEEE distribution feeders)</a:t>
            </a:r>
            <a:endParaRPr lang="en-US" sz="16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ea typeface="Cambria Math" panose="02040503050406030204" pitchFamily="18" charset="0"/>
              </a:rPr>
              <a:t>Radial primary: IEEE 37-bus, 123-bus &amp; heavily meshed primary: 342-bus.</a:t>
            </a:r>
            <a:endParaRPr lang="en-US" sz="16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16524" y="2247015"/>
          <a:ext cx="7855532" cy="121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7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837">
                  <a:extLst>
                    <a:ext uri="{9D8B030D-6E8A-4147-A177-3AD203B41FA5}">
                      <a16:colId xmlns:a16="http://schemas.microsoft.com/office/drawing/2014/main" val="125328177"/>
                    </a:ext>
                  </a:extLst>
                </a:gridCol>
                <a:gridCol w="872837">
                  <a:extLst>
                    <a:ext uri="{9D8B030D-6E8A-4147-A177-3AD203B41FA5}">
                      <a16:colId xmlns:a16="http://schemas.microsoft.com/office/drawing/2014/main" val="4108175181"/>
                    </a:ext>
                  </a:extLst>
                </a:gridCol>
                <a:gridCol w="872837">
                  <a:extLst>
                    <a:ext uri="{9D8B030D-6E8A-4147-A177-3AD203B41FA5}">
                      <a16:colId xmlns:a16="http://schemas.microsoft.com/office/drawing/2014/main" val="2813232137"/>
                    </a:ext>
                  </a:extLst>
                </a:gridCol>
                <a:gridCol w="872837">
                  <a:extLst>
                    <a:ext uri="{9D8B030D-6E8A-4147-A177-3AD203B41FA5}">
                      <a16:colId xmlns:a16="http://schemas.microsoft.com/office/drawing/2014/main" val="308824106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Feeder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BC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ABC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37-bus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123-bus</a:t>
                      </a:r>
                      <a:endParaRPr lang="en-US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342-bus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208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676400" y="3516868"/>
            <a:ext cx="5005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ea typeface="Cambria Math" panose="02040503050406030204" pitchFamily="18" charset="0"/>
              </a:rPr>
              <a:t>Number of Loads per Phase in the IEEE Test Circuits</a:t>
            </a:r>
            <a:endParaRPr lang="en-US" sz="16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17762" y="3886200"/>
            <a:ext cx="885305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Smart Meter Data</a:t>
            </a:r>
            <a:endParaRPr lang="en-US" sz="1400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ea typeface="Cambria Math" panose="02040503050406030204" pitchFamily="18" charset="0"/>
              </a:rPr>
              <a:t>Length: 90 days of hourly average real power consumption data (2160 data points)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ea typeface="Cambria Math" panose="02040503050406030204" pitchFamily="18" charset="0"/>
              </a:rPr>
              <a:t>Source: a distribution feeder managed by FortisBC.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Power Flow Simulated with </a:t>
            </a:r>
            <a:r>
              <a:rPr lang="en-US" sz="1600" dirty="0" err="1" smtClean="0"/>
              <a:t>OpenDSS</a:t>
            </a:r>
            <a:r>
              <a:rPr lang="en-US" sz="1600" dirty="0" smtClean="0"/>
              <a:t> to Generate Theoretical Nodal Voltage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Measurement noise follows a zero-mean Gaussian distribution with three-sigma deviation matching 0.1% and 0.2% of nominal values. (0.1 and 0.2 accuracy class smart meters established in ANSI.)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After applying measurement noise, the voltage measurements are rounded to the nearest 1 V for the primary loads and 0.1 V for the secondary loads to make the phase identification task more difficult.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77296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7763" y="762000"/>
            <a:ext cx="8928100" cy="54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Phase Identification Algorithm Performance</a:t>
            </a:r>
            <a:endParaRPr lang="en-US" altLang="en-US" sz="2800" b="1" baseline="30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5436" y="4800600"/>
            <a:ext cx="8853055" cy="182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The performance of the proposed MMLE-based algorithm on three IEEE distribution test circuits, two meter accuracy classes, and three time windows are shown here.</a:t>
            </a:r>
          </a:p>
          <a:p>
            <a:pPr marL="182880" indent="-182880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With 90 days of hourly meter measurements, the proposed algorithm achieved 100% accuracy for all three circuits. (Works well for radial and meshed circuits).</a:t>
            </a:r>
          </a:p>
          <a:p>
            <a:pPr marL="182880" indent="-182880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Phase identification accuracy increases as smart meter measurement error decreases and addition smart meter data becomes available.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16524" y="1888171"/>
          <a:ext cx="7855530" cy="2667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1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Feeder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Meter Class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 days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 days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90 days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37-bus (radial)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92%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123-bus (radial)</a:t>
                      </a:r>
                      <a:endParaRPr lang="en-US" sz="16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96.47%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63.53%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96.47%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342-bus (meshed)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96.63%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72.60%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99.52%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68580" y="1392203"/>
            <a:ext cx="6351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Accuracy of the Proposed Phase Identification Method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517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774502"/>
            <a:ext cx="8763000" cy="58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Why focus on distribution systems?</a:t>
            </a:r>
            <a:endParaRPr lang="en-US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371600"/>
            <a:ext cx="8991600" cy="217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Increasing penetrations of distributed energy resource (DER) in power distribution systems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On a 5-year basis (2015-2019), DER in US is growing almost 3 times faster than central generation (168 GW vs. 57 GW).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In 2016, distributed solar PV installations alone represented 12% of new capacity additions.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California DER, 7GW in 2017, 12 GW by 2020 (peak load 50 GW)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031260"/>
            <a:ext cx="4191000" cy="2445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6504801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The U.S. EIA and FERC DER Staff Report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294223" y="3654623"/>
            <a:ext cx="2058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U.S</a:t>
            </a:r>
            <a:r>
              <a:rPr lang="en-US" sz="1400" dirty="0"/>
              <a:t>. </a:t>
            </a:r>
            <a:r>
              <a:rPr lang="en-US" sz="1400" dirty="0" smtClean="0"/>
              <a:t>DER Deployments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79874"/>
            <a:ext cx="4343400" cy="2473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6800" y="6504801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Navigant Report, Take Control of Your Future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4648200" y="359158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Annual Installed DER Power Capacity Additions by DER Technology, United States: 2015-2024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102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7763" y="762000"/>
            <a:ext cx="8928100" cy="54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Comparison with Existing Methods</a:t>
            </a:r>
            <a:endParaRPr lang="en-US" altLang="en-US" sz="2800" b="1" baseline="30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8458201" cy="4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/>
              <a:t>Phase Identification Accuracy of Different Methods with 90 days of Meter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872" y="6172200"/>
            <a:ext cx="8693728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1050" dirty="0"/>
              <a:t>* M. Xu, R. Li, and F. </a:t>
            </a:r>
            <a:r>
              <a:rPr lang="en-US" sz="1050" dirty="0" smtClean="0"/>
              <a:t>Li, </a:t>
            </a:r>
            <a:r>
              <a:rPr lang="en-US" sz="1050" dirty="0"/>
              <a:t>“Phase identification with incomplete data,” </a:t>
            </a:r>
            <a:r>
              <a:rPr lang="en-US" sz="1050" i="1" dirty="0"/>
              <a:t>IEEE Transactions on Smart Grid</a:t>
            </a:r>
            <a:r>
              <a:rPr lang="en-US" sz="1050" dirty="0"/>
              <a:t>, vol. 9, no. 4, pp. 2777-2785, 2018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sz="1050" dirty="0"/>
              <a:t># W. Wang and N. Yu, "AMI Data Driven Phase Identification in Smart Grid," the Second International Conference on Green Communications, Computing and Technologies, pp. 1-8, Rome, Italy, Sep. 2017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20435" y="1871581"/>
          <a:ext cx="7855530" cy="286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1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Meter Class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37-Bus Feeder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123-Bus Feeder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342-Bus Feeder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Correlation-based Approach*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98.75%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81.82%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97.5%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81.31%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Clustering-based Approach</a:t>
                      </a:r>
                      <a:r>
                        <a:rPr lang="en-US" sz="1600" baseline="30000" dirty="0" smtClean="0"/>
                        <a:t>#</a:t>
                      </a:r>
                      <a:endParaRPr lang="en-US" sz="16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93.43%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98.75%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91.41%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MMLE-based</a:t>
                      </a:r>
                      <a:r>
                        <a:rPr lang="en-US" sz="1600" baseline="0" dirty="0" smtClean="0"/>
                        <a:t> Algorithm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2808" y="4800600"/>
            <a:ext cx="885305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2000" dirty="0" smtClean="0"/>
              <a:t>The proposed MMLE-based algorithm outperforms the correlation and clustering-based approaches.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2000" dirty="0" smtClean="0"/>
              <a:t>The improvement in accuracy increases as the complexity of the distribution feeder increases.</a:t>
            </a:r>
          </a:p>
        </p:txBody>
      </p:sp>
    </p:spTree>
    <p:extLst>
      <p:ext uri="{BB962C8B-B14F-4D97-AF65-F5344CB8AC3E}">
        <p14:creationId xmlns:p14="http://schemas.microsoft.com/office/powerpoint/2010/main" val="7008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7763" y="828019"/>
            <a:ext cx="8928100" cy="54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Conclusion</a:t>
            </a:r>
            <a:endParaRPr lang="en-US" altLang="en-US" sz="2800" b="1" baseline="30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7763" y="1524000"/>
            <a:ext cx="885305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Develop a physically inspired data-driven algorithm for the phase identification in power distribution system.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The phase identification problem is formulated as an MLE and MMLE problem based on the three-phase power flow manifold.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We prove that the correct phase connection is a global optimizer for both the MLE and the MMLE problems.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A computationally efficient algorithm is developed to solve the MMLE problem, which involves synthesizing the solutions from the sub-problems.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Comprehensive simulation results show that our proposed algorithm yields high accuracy and outperforms existing methods.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4651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915400" cy="838200"/>
          </a:xfrm>
        </p:spPr>
        <p:txBody>
          <a:bodyPr/>
          <a:lstStyle/>
          <a:p>
            <a:pPr algn="ctr"/>
            <a:r>
              <a:rPr lang="en-US" sz="2400" dirty="0" smtClean="0"/>
              <a:t>The Center for Grid Engineering Education - Short Course: Big Data Analytics and Machine Learning in Smart Grid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72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dirty="0" smtClean="0"/>
              <a:t>Date: May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8:00 am – 5:00 pm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Location: Hilton St. Louis at The Ballpark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/>
              <a:t>	 </a:t>
            </a:r>
            <a:r>
              <a:rPr lang="en-US" sz="2000" dirty="0" smtClean="0"/>
              <a:t>        1 South Broadway, Gateway Ballroom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/>
              <a:t>	 </a:t>
            </a:r>
            <a:r>
              <a:rPr lang="en-US" sz="2000" dirty="0" smtClean="0"/>
              <a:t>        St. Louis, Missouri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PDH’s </a:t>
            </a:r>
            <a:r>
              <a:rPr lang="en-US" sz="2000" dirty="0"/>
              <a:t>available: 8 </a:t>
            </a:r>
            <a:r>
              <a:rPr lang="en-US" sz="2000" dirty="0" smtClean="0"/>
              <a:t>hours</a:t>
            </a:r>
            <a:endParaRPr lang="en-US" sz="2400" dirty="0"/>
          </a:p>
          <a:p>
            <a:r>
              <a:rPr lang="en-US" sz="2000" dirty="0" smtClean="0"/>
              <a:t>Registration Fee charged by EPRI</a:t>
            </a:r>
          </a:p>
          <a:p>
            <a:pPr lvl="1"/>
            <a:r>
              <a:rPr lang="en-US" sz="1800" dirty="0"/>
              <a:t>$800 per person</a:t>
            </a:r>
          </a:p>
          <a:p>
            <a:pPr lvl="1"/>
            <a:r>
              <a:rPr lang="en-US" sz="1800" dirty="0" smtClean="0"/>
              <a:t>20</a:t>
            </a:r>
            <a:r>
              <a:rPr lang="en-US" sz="1800" dirty="0"/>
              <a:t>% discount for organizations with three or more attendees</a:t>
            </a:r>
          </a:p>
          <a:p>
            <a:pPr lvl="1"/>
            <a:r>
              <a:rPr lang="en-US" sz="1800" dirty="0"/>
              <a:t>25% discount for government employees (non-utility)</a:t>
            </a:r>
          </a:p>
          <a:p>
            <a:pPr lvl="1"/>
            <a:r>
              <a:rPr lang="en-US" sz="1800" dirty="0"/>
              <a:t>25% discount for university professors*</a:t>
            </a:r>
          </a:p>
          <a:p>
            <a:pPr lvl="1"/>
            <a:r>
              <a:rPr lang="en-US" sz="1800" dirty="0"/>
              <a:t>75% discount for graduate students*</a:t>
            </a:r>
          </a:p>
          <a:p>
            <a:pPr lvl="1"/>
            <a:r>
              <a:rPr lang="en-US" sz="1800" dirty="0"/>
              <a:t>*University IDs required to qualify for professor or graduate student discounts.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63246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https://intra.ece.ucr.edu/~nyu/Teaching/ML-BD-Smart-Grid_2019.pdf</a:t>
            </a:r>
          </a:p>
        </p:txBody>
      </p:sp>
    </p:spTree>
    <p:extLst>
      <p:ext uri="{BB962C8B-B14F-4D97-AF65-F5344CB8AC3E}">
        <p14:creationId xmlns:p14="http://schemas.microsoft.com/office/powerpoint/2010/main" val="34334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915400" cy="838200"/>
          </a:xfrm>
        </p:spPr>
        <p:txBody>
          <a:bodyPr/>
          <a:lstStyle/>
          <a:p>
            <a:pPr algn="ctr"/>
            <a:r>
              <a:rPr lang="en-US" sz="2400" dirty="0" smtClean="0"/>
              <a:t>The Center for Grid Engineering Education - Short Course: Big Data Analytics and Machine Learning in Smart Grid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72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dirty="0" smtClean="0"/>
              <a:t>EPRI Contacts: Amy Feser, </a:t>
            </a:r>
            <a:r>
              <a:rPr lang="en-US" sz="2000" dirty="0" smtClean="0">
                <a:hlinkClick r:id="rId2"/>
              </a:rPr>
              <a:t>afeser@epri.com</a:t>
            </a:r>
            <a:endParaRPr lang="en-US" sz="2000" dirty="0" smtClean="0"/>
          </a:p>
          <a:p>
            <a:pPr>
              <a:spcAft>
                <a:spcPts val="0"/>
              </a:spcAft>
            </a:pPr>
            <a:r>
              <a:rPr lang="en-US" sz="2000" dirty="0" smtClean="0"/>
              <a:t>(865) 218-5909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Course Topics: Big Data Analytics and Machine Learning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Distribution System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300" dirty="0" smtClean="0"/>
              <a:t>Topology Identification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300" dirty="0" smtClean="0"/>
              <a:t>Theft Detection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300" dirty="0" smtClean="0"/>
              <a:t>Predictive Maintenance of Distribution Equipment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300" dirty="0" smtClean="0"/>
              <a:t>Estimation of Behind-the-meter Solar Generation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300" dirty="0" smtClean="0"/>
              <a:t>Reinforcement Learning based Volt-VAR Control and Network Reconfiguration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Electricity Market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300" dirty="0"/>
              <a:t>Algorithmic Trading with Virtual Bids in Electricity Market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Transmission System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300" dirty="0"/>
              <a:t>Anomaly Detection with PMU Data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300" dirty="0"/>
              <a:t>Motifs and S</a:t>
            </a:r>
            <a:r>
              <a:rPr lang="en-US" sz="1300" dirty="0" smtClean="0"/>
              <a:t>ignatures </a:t>
            </a:r>
            <a:r>
              <a:rPr lang="en-US" sz="1300" dirty="0"/>
              <a:t>D</a:t>
            </a:r>
            <a:r>
              <a:rPr lang="en-US" sz="1300" dirty="0" smtClean="0"/>
              <a:t>iscovery </a:t>
            </a:r>
            <a:r>
              <a:rPr lang="en-US" sz="1300" dirty="0"/>
              <a:t>with PMU Data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300" dirty="0"/>
              <a:t>Segmentation of PMU Data</a:t>
            </a:r>
          </a:p>
          <a:p>
            <a:pPr lvl="2">
              <a:spcAft>
                <a:spcPts val="0"/>
              </a:spcAft>
            </a:pPr>
            <a:endParaRPr lang="en-US" sz="1000" dirty="0"/>
          </a:p>
          <a:p>
            <a:pPr>
              <a:spcAft>
                <a:spcPts val="0"/>
              </a:spcAft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838200" y="63246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https://intra.ece.ucr.edu/~nyu/Teaching/ML-BD-Smart-Grid_2019.pdf</a:t>
            </a:r>
          </a:p>
        </p:txBody>
      </p:sp>
    </p:spTree>
    <p:extLst>
      <p:ext uri="{BB962C8B-B14F-4D97-AF65-F5344CB8AC3E}">
        <p14:creationId xmlns:p14="http://schemas.microsoft.com/office/powerpoint/2010/main" val="971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38400"/>
            <a:ext cx="8229600" cy="762000"/>
          </a:xfrm>
        </p:spPr>
        <p:txBody>
          <a:bodyPr/>
          <a:lstStyle/>
          <a:p>
            <a:pPr algn="ctr"/>
            <a:r>
              <a:rPr lang="en-US" sz="4800" dirty="0" smtClean="0"/>
              <a:t>Thank You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81400"/>
            <a:ext cx="8229600" cy="3048000"/>
          </a:xfrm>
        </p:spPr>
        <p:txBody>
          <a:bodyPr/>
          <a:lstStyle/>
          <a:p>
            <a:r>
              <a:rPr lang="en-US" sz="2800" dirty="0"/>
              <a:t>Contact information</a:t>
            </a:r>
          </a:p>
          <a:p>
            <a:pPr lvl="1"/>
            <a:r>
              <a:rPr lang="en-US" sz="2400" dirty="0"/>
              <a:t>Dr. Nanpeng Yu</a:t>
            </a:r>
          </a:p>
          <a:p>
            <a:pPr lvl="1"/>
            <a:r>
              <a:rPr lang="en-US" sz="2400" dirty="0"/>
              <a:t>Department of Electrical and Computer Engineering, UC Riverside, United States</a:t>
            </a:r>
          </a:p>
          <a:p>
            <a:pPr lvl="1"/>
            <a:r>
              <a:rPr lang="en-US" sz="2400" dirty="0"/>
              <a:t>Phone: 951.827.3688</a:t>
            </a:r>
          </a:p>
          <a:p>
            <a:pPr lvl="1"/>
            <a:r>
              <a:rPr lang="en-US" sz="2400" dirty="0"/>
              <a:t>Email: </a:t>
            </a:r>
            <a:r>
              <a:rPr lang="en-US" sz="2400" dirty="0" smtClean="0">
                <a:hlinkClick r:id="rId2"/>
              </a:rPr>
              <a:t>nyu@ece.ucr.edu</a:t>
            </a:r>
            <a:endParaRPr lang="en-US" sz="2400" dirty="0" smtClean="0"/>
          </a:p>
          <a:p>
            <a:pPr lvl="1"/>
            <a:r>
              <a:rPr lang="en-US" sz="2400" dirty="0" smtClean="0"/>
              <a:t>Website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http://www.ece.ucr.edu/~nyu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/>
          </a:p>
          <a:p>
            <a:pPr marL="344487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76200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need for advanced modeling, monitoring, and control in distribution systems</a:t>
            </a:r>
            <a:endParaRPr lang="en-US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752600"/>
            <a:ext cx="8915400" cy="494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000" dirty="0" smtClean="0"/>
              <a:t>The cold hard facts about modern power distribution systems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1600" dirty="0" smtClean="0"/>
              <a:t>Modeling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sz="1600" dirty="0"/>
              <a:t>Incomplete topology information in the secondary </a:t>
            </a:r>
            <a:r>
              <a:rPr lang="en-US" sz="1600" dirty="0" smtClean="0"/>
              <a:t>systems</a:t>
            </a:r>
          </a:p>
          <a:p>
            <a:pPr lvl="3">
              <a:spcBef>
                <a:spcPts val="600"/>
              </a:spcBef>
              <a:spcAft>
                <a:spcPts val="300"/>
              </a:spcAft>
            </a:pPr>
            <a:r>
              <a:rPr lang="en-US" sz="1300" dirty="0"/>
              <a:t>P</a:t>
            </a:r>
            <a:r>
              <a:rPr lang="en-US" sz="1300" dirty="0" smtClean="0"/>
              <a:t>hase connection</a:t>
            </a:r>
          </a:p>
          <a:p>
            <a:pPr lvl="3">
              <a:spcBef>
                <a:spcPts val="600"/>
              </a:spcBef>
              <a:spcAft>
                <a:spcPts val="300"/>
              </a:spcAft>
            </a:pPr>
            <a:r>
              <a:rPr lang="en-US" sz="1300" dirty="0" smtClean="0"/>
              <a:t>Transformer-to-customer mapping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sz="1600" dirty="0" smtClean="0"/>
              <a:t>Even the three-phase load </a:t>
            </a:r>
            <a:r>
              <a:rPr lang="en-US" sz="1600" dirty="0"/>
              <a:t>flow results are </a:t>
            </a:r>
            <a:r>
              <a:rPr lang="en-US" sz="1600" dirty="0" smtClean="0"/>
              <a:t>unreliable</a:t>
            </a:r>
            <a:r>
              <a:rPr lang="en-US" sz="1600" dirty="0"/>
              <a:t>!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1600" dirty="0" smtClean="0"/>
              <a:t>Monitoring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sz="1600" dirty="0"/>
              <a:t>Most utilities </a:t>
            </a:r>
            <a:r>
              <a:rPr lang="en-US" sz="1600" dirty="0" smtClean="0"/>
              <a:t>do not have </a:t>
            </a:r>
            <a:r>
              <a:rPr lang="en-US" sz="1600" dirty="0"/>
              <a:t>online </a:t>
            </a:r>
            <a:r>
              <a:rPr lang="en-US" sz="1600" dirty="0" smtClean="0"/>
              <a:t>three-phase state estimation for their entire distribution network</a:t>
            </a:r>
            <a:endParaRPr lang="en-US" sz="1600" dirty="0"/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1600" dirty="0" smtClean="0"/>
              <a:t>Control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sz="1600" dirty="0" smtClean="0"/>
              <a:t>Reactive Control</a:t>
            </a:r>
          </a:p>
          <a:p>
            <a:pPr lvl="3">
              <a:spcBef>
                <a:spcPts val="600"/>
              </a:spcBef>
              <a:spcAft>
                <a:spcPts val="300"/>
              </a:spcAft>
            </a:pPr>
            <a:r>
              <a:rPr lang="en-US" sz="1300" dirty="0" smtClean="0"/>
              <a:t>System restoration, equipment maintenance</a:t>
            </a:r>
            <a:endParaRPr lang="en-US" sz="1300" dirty="0"/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sz="1600" dirty="0"/>
              <a:t>Limited P</a:t>
            </a:r>
            <a:r>
              <a:rPr lang="en-US" sz="1600" dirty="0" smtClean="0"/>
              <a:t>roactive </a:t>
            </a:r>
            <a:r>
              <a:rPr lang="en-US" sz="1600" dirty="0"/>
              <a:t>C</a:t>
            </a:r>
            <a:r>
              <a:rPr lang="en-US" sz="1600" dirty="0" smtClean="0"/>
              <a:t>ontrol</a:t>
            </a:r>
          </a:p>
          <a:p>
            <a:pPr lvl="3">
              <a:spcBef>
                <a:spcPts val="600"/>
              </a:spcBef>
              <a:spcAft>
                <a:spcPts val="300"/>
              </a:spcAft>
            </a:pPr>
            <a:r>
              <a:rPr lang="en-US" sz="1300" dirty="0" smtClean="0"/>
              <a:t>Volt-VAR </a:t>
            </a:r>
            <a:r>
              <a:rPr lang="en-US" sz="1300" dirty="0"/>
              <a:t>control</a:t>
            </a:r>
            <a:r>
              <a:rPr lang="en-US" sz="1300" dirty="0" smtClean="0"/>
              <a:t>, CVR, </a:t>
            </a:r>
            <a:r>
              <a:rPr lang="en-US" sz="1300" dirty="0"/>
              <a:t>network </a:t>
            </a:r>
            <a:r>
              <a:rPr lang="en-US" sz="1300" dirty="0" smtClean="0"/>
              <a:t>reconfiguration</a:t>
            </a:r>
            <a:endParaRPr lang="en-US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4572000"/>
            <a:ext cx="332725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0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7620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endParaRPr lang="en-US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8991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Why do we focus on electric power distribution systems?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Big data in power distribution systems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Volume, Variety, Velocity, and Value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Machine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earning and big data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pplications in distribution systems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Topology Identification: Phase Connectivity Identification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Unsupervised Machine Learning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Linear Dimension Reduction &amp; Centroid-based Clustering</a:t>
            </a:r>
            <a:endParaRPr lang="en-US" sz="1600" baseline="30000" dirty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Nonlinear Dimension Reduction &amp; Density-based Clustering</a:t>
            </a:r>
            <a:endParaRPr lang="en-US" sz="1600" baseline="30000" dirty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Physically Inspired Maximum Marginal Likelihood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Estimation</a:t>
            </a:r>
            <a:endParaRPr lang="en-US" sz="1600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229600" cy="609600"/>
          </a:xfrm>
        </p:spPr>
        <p:txBody>
          <a:bodyPr/>
          <a:lstStyle/>
          <a:p>
            <a:r>
              <a:rPr lang="en-US" sz="3200" dirty="0" smtClean="0"/>
              <a:t>Big Data in Distribution Systems: Volume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799"/>
            <a:ext cx="8839200" cy="269302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000" dirty="0" smtClean="0"/>
              <a:t>In 2017, </a:t>
            </a:r>
            <a:r>
              <a:rPr lang="en-US" sz="2000" dirty="0"/>
              <a:t>the U.S. electric utilities had about </a:t>
            </a:r>
            <a:r>
              <a:rPr lang="en-US" sz="2000" dirty="0" smtClean="0"/>
              <a:t>78.9 </a:t>
            </a:r>
            <a:r>
              <a:rPr lang="en-US" sz="2000" dirty="0"/>
              <a:t>million AMI </a:t>
            </a:r>
            <a:r>
              <a:rPr lang="en-US" sz="2000" dirty="0" smtClean="0"/>
              <a:t>installations covering over 50% of 150 million electricity customers.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000" dirty="0" smtClean="0"/>
              <a:t>The smart meter installation worldwide will surpass 1.1 billion by 2022.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000" dirty="0" smtClean="0"/>
              <a:t>In 2012, the AMI data collected in the U.S. alone amounted to well above 100 terabytes.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000" dirty="0" smtClean="0"/>
              <a:t>By 2022, the electric utility industry will be swamped by more than 2 petabytes of meter data alone.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81" y="4417820"/>
            <a:ext cx="3479139" cy="1782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6307187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Energy Information Administration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47" y="4417820"/>
            <a:ext cx="4928506" cy="21161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414082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U.S. Smart Meter Installations Projected to Reach 90 Million by 2020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650480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Institute for Electric Innovation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80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Advanced Metering Infrastructure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Electricity usage (15-minute, hourly)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Voltage magnitude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Weather Station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Geographical Information System</a:t>
            </a:r>
            <a:endParaRPr lang="en-U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Census Data (block group level)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Household variables: ownership, appliance, # of rooms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Person variables: age, sex, race, income, education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SCADA Information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Micro-PMU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Time synchronized measurements with </a:t>
            </a:r>
            <a:r>
              <a:rPr lang="en-US" sz="1600" dirty="0"/>
              <a:t>p</a:t>
            </a:r>
            <a:r>
              <a:rPr lang="en-US" sz="1600" dirty="0" smtClean="0"/>
              <a:t>hase angles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Equipment Monitors</a:t>
            </a:r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872" y="1341849"/>
            <a:ext cx="2384118" cy="1610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229600" cy="579849"/>
          </a:xfrm>
        </p:spPr>
        <p:txBody>
          <a:bodyPr/>
          <a:lstStyle/>
          <a:p>
            <a:r>
              <a:rPr lang="en-US" sz="3200" dirty="0" smtClean="0"/>
              <a:t>Big Data in Distribution Systems: Variety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94" y="1447800"/>
            <a:ext cx="470906" cy="476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366" y="2160947"/>
            <a:ext cx="413839" cy="41894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527547" y="1924519"/>
            <a:ext cx="0" cy="2364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052066"/>
            <a:ext cx="1328140" cy="16535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0" y="2160947"/>
            <a:ext cx="1541360" cy="10429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52800"/>
            <a:ext cx="3048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CRTemplate2">
  <a:themeElements>
    <a:clrScheme name="UCRTemplate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UCRTemplat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CRTemplate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3 Single-phase AC Circuits, Three-Phase Balanced AC Circuits</Template>
  <TotalTime>26099</TotalTime>
  <Words>4008</Words>
  <Application>Microsoft Office PowerPoint</Application>
  <PresentationFormat>On-screen Show (4:3)</PresentationFormat>
  <Paragraphs>656</Paragraphs>
  <Slides>54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ＭＳ Ｐゴシック</vt:lpstr>
      <vt:lpstr>SimSun</vt:lpstr>
      <vt:lpstr>SimSun</vt:lpstr>
      <vt:lpstr>Arial</vt:lpstr>
      <vt:lpstr>Calibri</vt:lpstr>
      <vt:lpstr>Cambria Math</vt:lpstr>
      <vt:lpstr>Times New Roman</vt:lpstr>
      <vt:lpstr>Wingdings</vt:lpstr>
      <vt:lpstr>UCRTemplate2</vt:lpstr>
      <vt:lpstr>Machine Learning and Big Data Analytics in Power Distribution Systems</vt:lpstr>
      <vt:lpstr>Team Members and Research Sponsors</vt:lpstr>
      <vt:lpstr>Computing Facilities</vt:lpstr>
      <vt:lpstr>PowerPoint Presentation</vt:lpstr>
      <vt:lpstr>PowerPoint Presentation</vt:lpstr>
      <vt:lpstr>PowerPoint Presentation</vt:lpstr>
      <vt:lpstr>PowerPoint Presentation</vt:lpstr>
      <vt:lpstr>Big Data in Distribution Systems: Volume</vt:lpstr>
      <vt:lpstr>Big Data in Distribution Systems: Variety</vt:lpstr>
      <vt:lpstr>Big Data in Distribution Systems: Velocity</vt:lpstr>
      <vt:lpstr>Big Data in Distribution Systems: Value</vt:lpstr>
      <vt:lpstr>PowerPoint Presentation</vt:lpstr>
      <vt:lpstr>Applications of Big Data Analytics and Machine Learning in Power Distribution Systems</vt:lpstr>
      <vt:lpstr>Publications: Big Data Analytics &amp; Machine Learning in Smart Grid</vt:lpstr>
      <vt:lpstr>PowerPoint Presentation</vt:lpstr>
      <vt:lpstr>Distribution System Topology Identification</vt:lpstr>
      <vt:lpstr>Phase Connectivity Identification</vt:lpstr>
      <vt:lpstr>Phase Connectivity Identification</vt:lpstr>
      <vt:lpstr>Phase Connectivity Identification</vt:lpstr>
      <vt:lpstr>PowerPoint Presentation</vt:lpstr>
      <vt:lpstr>Unsupervised Machine Learning Algorithm1</vt:lpstr>
      <vt:lpstr>Why Voltage Data Is Predictive of Phase?</vt:lpstr>
      <vt:lpstr>Must-link Constraints</vt:lpstr>
      <vt:lpstr>Case Study: Southern California Edison Distribution Circuit</vt:lpstr>
      <vt:lpstr>Unsupervised Learning: Unconstrained Clustering</vt:lpstr>
      <vt:lpstr>Supervised Learning: Constrained Clustering</vt:lpstr>
      <vt:lpstr>Visualization of Phase Identification Accuracy</vt:lpstr>
      <vt:lpstr>PowerPoint Presentation</vt:lpstr>
      <vt:lpstr>Drawbacks of Constrained K-means Clustering Algorithm (CK-Means)</vt:lpstr>
      <vt:lpstr>Nonlinear Dimension Reduction &amp; Density-based Clustering2</vt:lpstr>
      <vt:lpstr>Stage 1 Feature Extraction from Voltage Time Series</vt:lpstr>
      <vt:lpstr>Comparison between PCA &amp; t-SNE</vt:lpstr>
      <vt:lpstr>Phase Identiﬁcation Accuracy with CK-Means and the Proposed Method</vt:lpstr>
      <vt:lpstr>Clustering Results of the Proposed Method</vt:lpstr>
      <vt:lpstr>Impact of Data Granularity on Accuracy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Center for Grid Engineering Education - Short Course: Big Data Analytics and Machine Learning in Smart Grid</vt:lpstr>
      <vt:lpstr>The Center for Grid Engineering Education - Short Course: Big Data Analytics and Machine Learning in Smart Grid</vt:lpstr>
      <vt:lpstr>Thank You</vt:lpstr>
    </vt:vector>
  </TitlesOfParts>
  <Company>COE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Nanpeng Yu</dc:creator>
  <cp:lastModifiedBy>Nanpeng Yu</cp:lastModifiedBy>
  <cp:revision>792</cp:revision>
  <cp:lastPrinted>2014-10-15T00:42:27Z</cp:lastPrinted>
  <dcterms:created xsi:type="dcterms:W3CDTF">2014-09-29T22:47:05Z</dcterms:created>
  <dcterms:modified xsi:type="dcterms:W3CDTF">2019-03-28T17:35:29Z</dcterms:modified>
</cp:coreProperties>
</file>