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5" r:id="rId2"/>
    <p:sldMasterId id="2147483689" r:id="rId3"/>
    <p:sldMasterId id="2147483693" r:id="rId4"/>
    <p:sldMasterId id="2147483691" r:id="rId5"/>
    <p:sldMasterId id="2147483681" r:id="rId6"/>
  </p:sldMasterIdLst>
  <p:notesMasterIdLst>
    <p:notesMasterId r:id="rId24"/>
  </p:notesMasterIdLst>
  <p:sldIdLst>
    <p:sldId id="277" r:id="rId7"/>
    <p:sldId id="2145705670" r:id="rId8"/>
    <p:sldId id="2145705683" r:id="rId9"/>
    <p:sldId id="2145705711" r:id="rId10"/>
    <p:sldId id="3100" r:id="rId11"/>
    <p:sldId id="2145705750" r:id="rId12"/>
    <p:sldId id="2145705749" r:id="rId13"/>
    <p:sldId id="2145705706" r:id="rId14"/>
    <p:sldId id="2145705656" r:id="rId15"/>
    <p:sldId id="2145705741" r:id="rId16"/>
    <p:sldId id="2145705739" r:id="rId17"/>
    <p:sldId id="2145705742" r:id="rId18"/>
    <p:sldId id="2145705743" r:id="rId19"/>
    <p:sldId id="2145705751" r:id="rId20"/>
    <p:sldId id="2960" r:id="rId21"/>
    <p:sldId id="3250" r:id="rId22"/>
    <p:sldId id="270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2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A07654-7840-DA26-6E40-B2B473582F79}" name="Richard Kirby" initials="RDK" userId="Richard Kirby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4"/>
    <a:srgbClr val="182026"/>
    <a:srgbClr val="F1F2F4"/>
    <a:srgbClr val="5B4D89"/>
    <a:srgbClr val="78BE20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7"/>
    <p:restoredTop sz="96120" autoAdjust="0"/>
  </p:normalViewPr>
  <p:slideViewPr>
    <p:cSldViewPr snapToGrid="0" snapToObjects="1">
      <p:cViewPr varScale="1">
        <p:scale>
          <a:sx n="136" d="100"/>
          <a:sy n="136" d="100"/>
        </p:scale>
        <p:origin x="1224" y="126"/>
      </p:cViewPr>
      <p:guideLst>
        <p:guide orient="horz" pos="492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79" d="100"/>
          <a:sy n="79" d="100"/>
        </p:scale>
        <p:origin x="394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685641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7E71DB94-3A65-43C7-B716-8ECB4C531BF7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94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749300"/>
            <a:ext cx="5634038" cy="3170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0001"/>
            <a:r>
              <a:rPr lang="pt-BR" dirty="0"/>
              <a:t>DFR WMU: DFR CT/PT cards for</a:t>
            </a:r>
            <a:r>
              <a:rPr lang="en-US" dirty="0"/>
              <a:t> 3 </a:t>
            </a:r>
            <a:r>
              <a:rPr lang="en-US" dirty="0" err="1"/>
              <a:t>ksps</a:t>
            </a:r>
            <a:r>
              <a:rPr lang="en-US" dirty="0"/>
              <a:t> continuous waveform streaming</a:t>
            </a:r>
            <a:br>
              <a:rPr lang="pt-BR" dirty="0"/>
            </a:br>
            <a:r>
              <a:rPr lang="pt-BR" dirty="0"/>
              <a:t>PQM WMU : </a:t>
            </a:r>
            <a:r>
              <a:rPr lang="en-US" dirty="0"/>
              <a:t>Power Quality and Revenue Meter combines revenue and PQ with 3 </a:t>
            </a:r>
            <a:r>
              <a:rPr lang="en-US" dirty="0" err="1"/>
              <a:t>ksps</a:t>
            </a:r>
            <a:r>
              <a:rPr lang="en-US" dirty="0"/>
              <a:t> continuous waveform streaming</a:t>
            </a:r>
          </a:p>
          <a:p>
            <a:pPr defTabSz="830001"/>
            <a:r>
              <a:rPr lang="en-US" dirty="0"/>
              <a:t>PM WMU : Power Monitor measures ac and dc power with conversion with 14.4 </a:t>
            </a:r>
            <a:r>
              <a:rPr lang="en-US" dirty="0" err="1"/>
              <a:t>ksps</a:t>
            </a:r>
            <a:r>
              <a:rPr lang="en-US" dirty="0"/>
              <a:t> continuous waveform streaming</a:t>
            </a:r>
            <a:endParaRPr lang="pt-BR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30001">
              <a:defRPr/>
            </a:pPr>
            <a:fld id="{C1C1A079-E5E7-4643-A956-50F7120513E7}" type="slidenum">
              <a:rPr lang="en-US"/>
              <a:pPr defTabSz="830001"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7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07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80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49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1C1A079-E5E7-4643-A956-50F7120513E7}" type="slidenum">
              <a:rPr lang="en-US" noProof="0" smtClean="0"/>
              <a:pPr lvl="0"/>
              <a:t>15</a:t>
            </a:fld>
            <a:endParaRPr lang="en-US" noProof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DC03ACAE-2E2C-39D5-95BC-EF76DE736D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7225" y="749300"/>
            <a:ext cx="5634038" cy="3170238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1AAF8751-84AC-BFE6-FA4C-BFF3C0599D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359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1C1A079-E5E7-4643-A956-50F7120513E7}" type="slidenum">
              <a:rPr lang="en-US" noProof="0" smtClean="0"/>
              <a:pPr lvl="0"/>
              <a:t>16</a:t>
            </a:fld>
            <a:endParaRPr lang="en-US" noProof="0"/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E71E4441-027E-645A-1DBE-C845D18E6E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7225" y="749300"/>
            <a:ext cx="5634038" cy="3170238"/>
          </a:xfrm>
        </p:spPr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4FC5D8F4-5011-86A2-CA55-09984802D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18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749300"/>
            <a:ext cx="5634038" cy="3170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8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749300"/>
            <a:ext cx="5634038" cy="3170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95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749300"/>
            <a:ext cx="5634038" cy="3170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1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4807D-C14F-6E3F-DBC2-0376DBD59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B3A6A-71DB-E379-8C9E-6FF43DF5CC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926EC9D-D11A-4972-A261-ADEBDDFA340F}" type="slidenum">
              <a:rPr lang="en-US" noProof="0" smtClean="0"/>
              <a:pPr lvl="0"/>
              <a:t>6</a:t>
            </a:fld>
            <a:endParaRPr lang="en-US" noProof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9DA63570-27E3-A035-67D2-63ED14B44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7225" y="749300"/>
            <a:ext cx="5634038" cy="3170238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8B60C54F-4654-442F-D06A-CDF88B2EC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23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C483F-4793-5891-1E4F-689EE75D7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640566-BF90-8D40-16B9-518897E65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7225" y="749300"/>
            <a:ext cx="5634038" cy="31702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52F107-D664-9387-1DAA-48ABAE1DA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CB370-AE17-0174-5CB0-C8B408C5F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7946F-42FD-4490-B6E9-5DCB0E1E17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29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749300"/>
            <a:ext cx="5634038" cy="3170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81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749300"/>
            <a:ext cx="5634038" cy="3170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0001">
              <a:defRPr/>
            </a:pPr>
            <a:r>
              <a:rPr lang="en-US" sz="1000"/>
              <a:t>Coming soon: Diagram or set of figures that demonstrate precursor events often identify failures early</a:t>
            </a:r>
          </a:p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0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and blue logo with blue text&#10;&#10;Description automatically generated">
            <a:extLst>
              <a:ext uri="{FF2B5EF4-FFF2-40B4-BE49-F238E27FC236}">
                <a16:creationId xmlns:a16="http://schemas.microsoft.com/office/drawing/2014/main" id="{03A41862-84FC-FC98-5AD1-D8CD8B2D8A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15826" t="19853" r="14202" b="19875"/>
          <a:stretch/>
        </p:blipFill>
        <p:spPr>
          <a:xfrm>
            <a:off x="251829" y="3541880"/>
            <a:ext cx="1443634" cy="12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6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14960CC-B22B-7D78-A7BE-270E860C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302" y="365126"/>
            <a:ext cx="5155838" cy="608911"/>
          </a:xfrm>
          <a:prstGeom prst="rect">
            <a:avLst/>
          </a:prstGeom>
        </p:spPr>
        <p:txBody>
          <a:bodyPr/>
          <a:lstStyle>
            <a:lvl1pPr>
              <a:defRPr sz="3400" b="1" i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3B5F5B-891C-1224-FA57-7F9846C56A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15304" y="1681163"/>
            <a:ext cx="4548797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E0BCB3A-7B9C-5E32-814C-8A0A01A614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304" y="2117037"/>
            <a:ext cx="4548797" cy="205174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A71A6F8-3C8B-3B1A-7EEE-D0CF06B1E2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3717" y="974724"/>
            <a:ext cx="4548798" cy="51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3ED9432-379E-9EC1-7D1F-635AEF54AA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94275" y="0"/>
            <a:ext cx="2259013" cy="20050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rgbClr val="002854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17C9C08A-B5D7-AD99-D554-7E879C119FC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22539" y="7684"/>
            <a:ext cx="1821462" cy="20050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rgbClr val="002854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69FCC4B4-D896-4B64-2ADD-C9937901BB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884547" y="2082373"/>
            <a:ext cx="2259013" cy="23666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rgbClr val="002854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B0296EF3-15D5-FA88-7CBD-AF98336F13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86591" y="2082373"/>
            <a:ext cx="1836832" cy="23666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rgbClr val="002854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476807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19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757CE-D5F7-E433-E9E6-75D4A6671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-15368"/>
            <a:ext cx="3488551" cy="44874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200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   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4960CC-B22B-7D78-A7BE-270E860C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8593" y="372810"/>
            <a:ext cx="5394042" cy="608911"/>
          </a:xfrm>
          <a:prstGeom prst="rect">
            <a:avLst/>
          </a:prstGeom>
        </p:spPr>
        <p:txBody>
          <a:bodyPr/>
          <a:lstStyle>
            <a:lvl1pPr>
              <a:defRPr sz="3400" b="1" i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3B5F5B-891C-1224-FA57-7F9846C56A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88595" y="1688847"/>
            <a:ext cx="5313360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E0BCB3A-7B9C-5E32-814C-8A0A01A614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88595" y="2124721"/>
            <a:ext cx="5313360" cy="205174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A71A6F8-3C8B-3B1A-7EEE-D0CF06B1E2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007" y="982408"/>
            <a:ext cx="5394043" cy="51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382794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441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AB96208C-9121-50C5-AA6B-6F9A40807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09" t="20905" r="18065" b="19506"/>
          <a:stretch/>
        </p:blipFill>
        <p:spPr>
          <a:xfrm>
            <a:off x="4673141" y="3479201"/>
            <a:ext cx="1303609" cy="1153806"/>
          </a:xfrm>
          <a:prstGeom prst="rect">
            <a:avLst/>
          </a:prstGeom>
        </p:spPr>
      </p:pic>
      <p:pic>
        <p:nvPicPr>
          <p:cNvPr id="5" name="Picture 4" descr="A green and blue logo with blue text&#10;&#10;Description automatically generated">
            <a:extLst>
              <a:ext uri="{FF2B5EF4-FFF2-40B4-BE49-F238E27FC236}">
                <a16:creationId xmlns:a16="http://schemas.microsoft.com/office/drawing/2014/main" id="{39F0E41A-0F72-D631-9358-013865944D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15826" t="19853" r="14202" b="19875"/>
          <a:stretch/>
        </p:blipFill>
        <p:spPr>
          <a:xfrm>
            <a:off x="4685516" y="3541880"/>
            <a:ext cx="1443634" cy="12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2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B93690-E19D-EC75-EA83-889ED13BA1E6}"/>
              </a:ext>
            </a:extLst>
          </p:cNvPr>
          <p:cNvSpPr txBox="1">
            <a:spLocks/>
          </p:cNvSpPr>
          <p:nvPr userDrawn="1"/>
        </p:nvSpPr>
        <p:spPr>
          <a:xfrm>
            <a:off x="4703877" y="632670"/>
            <a:ext cx="5151503" cy="1442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TRANSITION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94517C9-9343-302B-5221-255B8D17EE6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03880" y="2189986"/>
            <a:ext cx="2941733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AB96208C-9121-50C5-AA6B-6F9A40807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09" t="20905" r="18065" b="19506"/>
          <a:stretch/>
        </p:blipFill>
        <p:spPr>
          <a:xfrm>
            <a:off x="4673141" y="3479201"/>
            <a:ext cx="1303609" cy="11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6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B93690-E19D-EC75-EA83-889ED13BA1E6}"/>
              </a:ext>
            </a:extLst>
          </p:cNvPr>
          <p:cNvSpPr txBox="1">
            <a:spLocks/>
          </p:cNvSpPr>
          <p:nvPr userDrawn="1"/>
        </p:nvSpPr>
        <p:spPr>
          <a:xfrm>
            <a:off x="270190" y="755614"/>
            <a:ext cx="5151503" cy="1442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TRANSITION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94517C9-9343-302B-5221-255B8D17EE6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85561" y="2289878"/>
            <a:ext cx="5151500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30644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2212132-68B8-2B49-8D7A-E026BCAE23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15953" y="1681165"/>
            <a:ext cx="1900986" cy="2070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87C569-17D3-5646-AECC-E57F90907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365126"/>
            <a:ext cx="7886700" cy="608911"/>
          </a:xfrm>
          <a:prstGeom prst="rect">
            <a:avLst/>
          </a:prstGeom>
        </p:spPr>
        <p:txBody>
          <a:bodyPr/>
          <a:lstStyle>
            <a:lvl1pPr>
              <a:defRPr sz="3400" b="1" i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F5AEDED-291C-384B-B562-DC7D30118B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0240" y="1681163"/>
            <a:ext cx="5313360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68F9B02-61D8-014C-8FB2-AED67213735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240" y="2117037"/>
            <a:ext cx="5313360" cy="205174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8A30F96-45D9-2F46-8E05-C9DFA4B7A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2" y="974724"/>
            <a:ext cx="7877175" cy="51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207923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973395D-D133-3A4B-893D-3145C222C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365126"/>
            <a:ext cx="7886700" cy="608911"/>
          </a:xfrm>
          <a:prstGeom prst="rect">
            <a:avLst/>
          </a:prstGeom>
        </p:spPr>
        <p:txBody>
          <a:bodyPr/>
          <a:lstStyle>
            <a:lvl1pPr>
              <a:defRPr sz="3400" b="1" i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F911AA2-AA78-9843-B460-D88EE4ADC4F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0238" y="1681163"/>
            <a:ext cx="7883524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8DAF3E8-F6EB-7C41-A7BB-CEA4F62D183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240" y="2117037"/>
            <a:ext cx="7875587" cy="205174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245BF2-04DE-9AB3-5A08-4320CAF6E3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2" y="974724"/>
            <a:ext cx="7877175" cy="51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07421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82F7ADE-78D7-A444-8F7D-394D665CE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8651" y="1681164"/>
            <a:ext cx="1962438" cy="2137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26A4C8-D169-BF45-99A6-B68407EA9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365126"/>
            <a:ext cx="7886700" cy="608911"/>
          </a:xfrm>
          <a:prstGeom prst="rect">
            <a:avLst/>
          </a:prstGeom>
        </p:spPr>
        <p:txBody>
          <a:bodyPr/>
          <a:lstStyle>
            <a:lvl1pPr>
              <a:defRPr sz="3400" b="1" i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50871D-D184-3B42-A60F-3BC1C7D6D42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002319" y="1681163"/>
            <a:ext cx="5513029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2268539-2B8D-414D-B72A-4AC19D49809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002319" y="2117037"/>
            <a:ext cx="5503507" cy="205174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23EC7C2-703B-2AD2-413E-CBB15A1B7E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2" y="974724"/>
            <a:ext cx="7877175" cy="51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86567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757CE-D5F7-E433-E9E6-75D4A6671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55448" y="-15368"/>
            <a:ext cx="3488551" cy="44874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200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   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4960CC-B22B-7D78-A7BE-270E860C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302" y="365126"/>
            <a:ext cx="5394042" cy="608911"/>
          </a:xfrm>
          <a:prstGeom prst="rect">
            <a:avLst/>
          </a:prstGeom>
        </p:spPr>
        <p:txBody>
          <a:bodyPr/>
          <a:lstStyle>
            <a:lvl1pPr>
              <a:defRPr sz="3400" b="1" i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3B5F5B-891C-1224-FA57-7F9846C56A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15304" y="1681163"/>
            <a:ext cx="5313360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E0BCB3A-7B9C-5E32-814C-8A0A01A614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304" y="2117037"/>
            <a:ext cx="5313360" cy="205174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A71A6F8-3C8B-3B1A-7EEE-D0CF06B1E2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3716" y="974724"/>
            <a:ext cx="5394043" cy="51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996807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1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different images of a factory&#10;&#10;Description automatically generated">
            <a:extLst>
              <a:ext uri="{FF2B5EF4-FFF2-40B4-BE49-F238E27FC236}">
                <a16:creationId xmlns:a16="http://schemas.microsoft.com/office/drawing/2014/main" id="{A36E6C17-3F8A-85CC-6D79-FA8463006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61929" y="0"/>
            <a:ext cx="44513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8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>
          <p15:clr>
            <a:srgbClr val="F26B43"/>
          </p15:clr>
        </p15:guide>
        <p15:guide id="2" pos="408" userDrawn="1">
          <p15:clr>
            <a:srgbClr val="F26B43"/>
          </p15:clr>
        </p15:guide>
        <p15:guide id="3" pos="5664" userDrawn="1">
          <p15:clr>
            <a:srgbClr val="F26B43"/>
          </p15:clr>
        </p15:guide>
        <p15:guide id="4" orient="horz" pos="2916" userDrawn="1">
          <p15:clr>
            <a:srgbClr val="F26B43"/>
          </p15:clr>
        </p15:guide>
        <p15:guide id="5" orient="horz" pos="3012" userDrawn="1">
          <p15:clr>
            <a:srgbClr val="F26B43"/>
          </p15:clr>
        </p15:guide>
        <p15:guide id="6" pos="2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E99111-7051-D3BE-106D-E07740D8CA4D}"/>
              </a:ext>
            </a:extLst>
          </p:cNvPr>
          <p:cNvSpPr/>
          <p:nvPr userDrawn="1"/>
        </p:nvSpPr>
        <p:spPr>
          <a:xfrm>
            <a:off x="0" y="2571751"/>
            <a:ext cx="9144000" cy="2571750"/>
          </a:xfrm>
          <a:prstGeom prst="rect">
            <a:avLst/>
          </a:prstGeom>
          <a:gradFill>
            <a:gsLst>
              <a:gs pos="0">
                <a:srgbClr val="78BE20"/>
              </a:gs>
              <a:gs pos="100000">
                <a:srgbClr val="00629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ollage of images of a person in a room&#10;&#10;Description automatically generated">
            <a:extLst>
              <a:ext uri="{FF2B5EF4-FFF2-40B4-BE49-F238E27FC236}">
                <a16:creationId xmlns:a16="http://schemas.microsoft.com/office/drawing/2014/main" id="{3D061F04-B3E7-B267-9B05-3023C3C8D8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1019"/>
            <a:ext cx="9144000" cy="26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7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5B861716-76F0-C076-7591-235AB5ADD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609" t="20905" r="18065" b="19506"/>
          <a:stretch/>
        </p:blipFill>
        <p:spPr>
          <a:xfrm>
            <a:off x="253020" y="3794247"/>
            <a:ext cx="1303609" cy="1153806"/>
          </a:xfrm>
          <a:prstGeom prst="rect">
            <a:avLst/>
          </a:prstGeom>
        </p:spPr>
      </p:pic>
      <p:pic>
        <p:nvPicPr>
          <p:cNvPr id="11" name="Picture 10" descr="A collage of different images of a factory&#10;&#10;Description automatically generated">
            <a:extLst>
              <a:ext uri="{FF2B5EF4-FFF2-40B4-BE49-F238E27FC236}">
                <a16:creationId xmlns:a16="http://schemas.microsoft.com/office/drawing/2014/main" id="{F7C1FB6F-5725-7BDA-FDE6-D4AFA3354E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4513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orient="horz" pos="3132" userDrawn="1">
          <p15:clr>
            <a:srgbClr val="F26B43"/>
          </p15:clr>
        </p15:guide>
        <p15:guide id="4" pos="302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B4D195-E36C-9ECE-93FD-2C1B22607C80}"/>
              </a:ext>
            </a:extLst>
          </p:cNvPr>
          <p:cNvSpPr/>
          <p:nvPr userDrawn="1"/>
        </p:nvSpPr>
        <p:spPr>
          <a:xfrm>
            <a:off x="4451335" y="143210"/>
            <a:ext cx="4910097" cy="4838700"/>
          </a:xfrm>
          <a:prstGeom prst="rect">
            <a:avLst/>
          </a:prstGeom>
          <a:gradFill>
            <a:gsLst>
              <a:gs pos="0">
                <a:srgbClr val="78BE20"/>
              </a:gs>
              <a:gs pos="100000">
                <a:srgbClr val="00629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5B861716-76F0-C076-7591-235AB5ADD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609" t="20905" r="18065" b="19506"/>
          <a:stretch/>
        </p:blipFill>
        <p:spPr>
          <a:xfrm>
            <a:off x="253020" y="3794247"/>
            <a:ext cx="1303609" cy="1153806"/>
          </a:xfrm>
          <a:prstGeom prst="rect">
            <a:avLst/>
          </a:prstGeom>
        </p:spPr>
      </p:pic>
      <p:pic>
        <p:nvPicPr>
          <p:cNvPr id="11" name="Picture 10" descr="A collage of different images of a factory&#10;&#10;Description automatically generated">
            <a:extLst>
              <a:ext uri="{FF2B5EF4-FFF2-40B4-BE49-F238E27FC236}">
                <a16:creationId xmlns:a16="http://schemas.microsoft.com/office/drawing/2014/main" id="{F7C1FB6F-5725-7BDA-FDE6-D4AFA3354E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9190"/>
            <a:ext cx="44513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9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orient="horz" pos="3132" userDrawn="1">
          <p15:clr>
            <a:srgbClr val="F26B43"/>
          </p15:clr>
        </p15:guide>
        <p15:guide id="4" pos="30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B4D195-E36C-9ECE-93FD-2C1B22607C80}"/>
              </a:ext>
            </a:extLst>
          </p:cNvPr>
          <p:cNvSpPr/>
          <p:nvPr userDrawn="1"/>
        </p:nvSpPr>
        <p:spPr>
          <a:xfrm>
            <a:off x="-1" y="0"/>
            <a:ext cx="4910097" cy="5143500"/>
          </a:xfrm>
          <a:prstGeom prst="rect">
            <a:avLst/>
          </a:prstGeom>
          <a:gradFill>
            <a:gsLst>
              <a:gs pos="0">
                <a:srgbClr val="78BE20"/>
              </a:gs>
              <a:gs pos="100000">
                <a:srgbClr val="00629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5B861716-76F0-C076-7591-235AB5ADD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609" t="20905" r="18065" b="19506"/>
          <a:stretch/>
        </p:blipFill>
        <p:spPr>
          <a:xfrm>
            <a:off x="253020" y="3794247"/>
            <a:ext cx="1303609" cy="1153806"/>
          </a:xfrm>
          <a:prstGeom prst="rect">
            <a:avLst/>
          </a:prstGeom>
        </p:spPr>
      </p:pic>
      <p:pic>
        <p:nvPicPr>
          <p:cNvPr id="11" name="Picture 10" descr="A collage of different images of a factory&#10;&#10;Description automatically generated">
            <a:extLst>
              <a:ext uri="{FF2B5EF4-FFF2-40B4-BE49-F238E27FC236}">
                <a16:creationId xmlns:a16="http://schemas.microsoft.com/office/drawing/2014/main" id="{F7C1FB6F-5725-7BDA-FDE6-D4AFA3354E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1929" y="0"/>
            <a:ext cx="44513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1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5CDBC7-895F-F48C-6EBB-5F51D7BE0590}"/>
              </a:ext>
            </a:extLst>
          </p:cNvPr>
          <p:cNvSpPr/>
          <p:nvPr userDrawn="1"/>
        </p:nvSpPr>
        <p:spPr>
          <a:xfrm>
            <a:off x="0" y="4499336"/>
            <a:ext cx="9144000" cy="652631"/>
          </a:xfrm>
          <a:prstGeom prst="rect">
            <a:avLst/>
          </a:prstGeom>
          <a:gradFill>
            <a:gsLst>
              <a:gs pos="0">
                <a:srgbClr val="78BE20"/>
              </a:gs>
              <a:gs pos="99000">
                <a:srgbClr val="00629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1D47F92E-3AED-A123-83F8-7C190C027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14609" t="20905" r="18065" b="19506"/>
          <a:stretch/>
        </p:blipFill>
        <p:spPr>
          <a:xfrm>
            <a:off x="252770" y="4515569"/>
            <a:ext cx="737365" cy="652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666435-A33C-DCA7-4DA8-55903E49682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242905" y="4705716"/>
            <a:ext cx="2097908" cy="220349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111D974-3DB0-5BA9-E537-ECA5966B838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444376" y="4751227"/>
            <a:ext cx="456719" cy="13449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4403AD6-941B-5197-8A80-E982376CD1F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24769" y="4650054"/>
            <a:ext cx="456719" cy="3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8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48" r:id="rId4"/>
    <p:sldLayoutId id="2147483685" r:id="rId5"/>
    <p:sldLayoutId id="214748365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13.jpeg"/><Relationship Id="rId4" Type="http://schemas.openxmlformats.org/officeDocument/2006/relationships/image" Target="../media/image15.sv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3A8674CA-9B98-7CBA-0C19-48B9AD52E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09" t="20905" r="18065" b="19506"/>
          <a:stretch/>
        </p:blipFill>
        <p:spPr>
          <a:xfrm>
            <a:off x="7376120" y="3586779"/>
            <a:ext cx="1303609" cy="115380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0380484-67CF-669D-BCB6-83B57CE9B7AD}"/>
              </a:ext>
            </a:extLst>
          </p:cNvPr>
          <p:cNvSpPr txBox="1">
            <a:spLocks/>
          </p:cNvSpPr>
          <p:nvPr/>
        </p:nvSpPr>
        <p:spPr>
          <a:xfrm>
            <a:off x="544169" y="3285090"/>
            <a:ext cx="6694831" cy="99371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dirty="0"/>
              <a:t>Improve grid edge awareness with continuous waveform recording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9B9C1BB-FC69-9CE0-7F16-6E3354432566}"/>
              </a:ext>
            </a:extLst>
          </p:cNvPr>
          <p:cNvSpPr txBox="1">
            <a:spLocks/>
          </p:cNvSpPr>
          <p:nvPr/>
        </p:nvSpPr>
        <p:spPr>
          <a:xfrm>
            <a:off x="544172" y="4371150"/>
            <a:ext cx="5151500" cy="435872"/>
          </a:xfrm>
          <a:prstGeom prst="rect">
            <a:avLst/>
          </a:prstGeom>
        </p:spPr>
        <p:txBody>
          <a:bodyPr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Richard D. Kirby, Senior Engineer</a:t>
            </a:r>
          </a:p>
        </p:txBody>
      </p:sp>
    </p:spTree>
    <p:extLst>
      <p:ext uri="{BB962C8B-B14F-4D97-AF65-F5344CB8AC3E}">
        <p14:creationId xmlns:p14="http://schemas.microsoft.com/office/powerpoint/2010/main" val="315622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E5C2275-3D88-B67B-965C-C8F0DF6FD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50001" y="1858899"/>
            <a:ext cx="67722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4446F0-7BBA-915B-6014-CDEA0BFB8F31}"/>
              </a:ext>
            </a:extLst>
          </p:cNvPr>
          <p:cNvSpPr txBox="1"/>
          <p:nvPr/>
        </p:nvSpPr>
        <p:spPr>
          <a:xfrm>
            <a:off x="4264111" y="1384073"/>
            <a:ext cx="1262495" cy="442340"/>
          </a:xfrm>
          <a:prstGeom prst="rect">
            <a:avLst/>
          </a:prstGeom>
          <a:noFill/>
        </p:spPr>
        <p:txBody>
          <a:bodyPr wrap="square" lIns="0" tIns="0" rIns="34290" bIns="0" rtlCol="0" anchor="b" anchorCtr="0">
            <a:noAutofit/>
          </a:bodyPr>
          <a:lstStyle/>
          <a:p>
            <a:pPr algn="ctr" defTabSz="685800">
              <a:lnSpc>
                <a:spcPct val="110000"/>
              </a:lnSpc>
              <a:spcAft>
                <a:spcPts val="1500"/>
              </a:spcAft>
              <a:defRPr/>
            </a:pPr>
            <a:r>
              <a:rPr lang="en-US" sz="2100" b="1" dirty="0">
                <a:solidFill>
                  <a:srgbClr val="E11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SCADA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A41A41-5BE4-5C36-7912-B7D1A9884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6"/>
            <a:ext cx="5880921" cy="992510"/>
          </a:xfrm>
        </p:spPr>
        <p:txBody>
          <a:bodyPr/>
          <a:lstStyle/>
          <a:p>
            <a:r>
              <a:rPr lang="en-US" dirty="0">
                <a:latin typeface="Arial"/>
              </a:rPr>
              <a:t>Three-second SCADA misses transient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85E2F0-62F9-7D78-D7E6-48774E9981F8}"/>
              </a:ext>
            </a:extLst>
          </p:cNvPr>
          <p:cNvSpPr/>
          <p:nvPr/>
        </p:nvSpPr>
        <p:spPr>
          <a:xfrm>
            <a:off x="1857375" y="1851526"/>
            <a:ext cx="6772275" cy="2057400"/>
          </a:xfrm>
          <a:prstGeom prst="rect">
            <a:avLst/>
          </a:prstGeom>
          <a:noFill/>
          <a:ln w="28575">
            <a:solidFill>
              <a:srgbClr val="003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28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811B95-66B3-12DF-BD20-B01E11A48569}"/>
              </a:ext>
            </a:extLst>
          </p:cNvPr>
          <p:cNvGrpSpPr/>
          <p:nvPr/>
        </p:nvGrpSpPr>
        <p:grpSpPr>
          <a:xfrm>
            <a:off x="2050026" y="3951460"/>
            <a:ext cx="5593295" cy="309887"/>
            <a:chOff x="2733369" y="5886012"/>
            <a:chExt cx="7457726" cy="41318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06286E-D4D1-AE05-55F0-88ADB28695D3}"/>
                </a:ext>
              </a:extLst>
            </p:cNvPr>
            <p:cNvSpPr txBox="1"/>
            <p:nvPr/>
          </p:nvSpPr>
          <p:spPr>
            <a:xfrm>
              <a:off x="2733369" y="5886012"/>
              <a:ext cx="1327354" cy="413183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75E79B-0472-2709-B742-24A2A0FDDB60}"/>
                </a:ext>
              </a:extLst>
            </p:cNvPr>
            <p:cNvSpPr txBox="1"/>
            <p:nvPr/>
          </p:nvSpPr>
          <p:spPr>
            <a:xfrm>
              <a:off x="4745031" y="5886012"/>
              <a:ext cx="1327354" cy="413183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9C5DB0-244B-1035-600A-E4972E50CB7F}"/>
                </a:ext>
              </a:extLst>
            </p:cNvPr>
            <p:cNvSpPr txBox="1"/>
            <p:nvPr/>
          </p:nvSpPr>
          <p:spPr>
            <a:xfrm>
              <a:off x="6852079" y="5886012"/>
              <a:ext cx="1327354" cy="413183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AD68EE-0973-1CAC-BBEF-39E57AB4B8F0}"/>
                </a:ext>
              </a:extLst>
            </p:cNvPr>
            <p:cNvSpPr txBox="1"/>
            <p:nvPr/>
          </p:nvSpPr>
          <p:spPr>
            <a:xfrm>
              <a:off x="8863741" y="5886012"/>
              <a:ext cx="1327354" cy="413183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9B036C3-1018-A4FE-324B-1274F90070FD}"/>
              </a:ext>
            </a:extLst>
          </p:cNvPr>
          <p:cNvGrpSpPr/>
          <p:nvPr/>
        </p:nvGrpSpPr>
        <p:grpSpPr>
          <a:xfrm>
            <a:off x="1172497" y="2014973"/>
            <a:ext cx="606384" cy="1941427"/>
            <a:chOff x="1651818" y="3304029"/>
            <a:chExt cx="808512" cy="258856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980747-63F5-A53C-2AA8-14D87A3D0CEC}"/>
                </a:ext>
              </a:extLst>
            </p:cNvPr>
            <p:cNvSpPr txBox="1"/>
            <p:nvPr/>
          </p:nvSpPr>
          <p:spPr>
            <a:xfrm>
              <a:off x="1651818" y="3304029"/>
              <a:ext cx="808512" cy="413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9,200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504D3A-BD95-1818-464C-F85A05622538}"/>
                </a:ext>
              </a:extLst>
            </p:cNvPr>
            <p:cNvSpPr txBox="1"/>
            <p:nvPr/>
          </p:nvSpPr>
          <p:spPr>
            <a:xfrm>
              <a:off x="1651818" y="3847876"/>
              <a:ext cx="808512" cy="413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8,800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B60A46-AA44-62AA-1F6C-028E76ED7934}"/>
                </a:ext>
              </a:extLst>
            </p:cNvPr>
            <p:cNvSpPr txBox="1"/>
            <p:nvPr/>
          </p:nvSpPr>
          <p:spPr>
            <a:xfrm>
              <a:off x="1651818" y="4391721"/>
              <a:ext cx="808512" cy="413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8,400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E603D2-E0CB-C29E-C7D4-2583D65EF501}"/>
                </a:ext>
              </a:extLst>
            </p:cNvPr>
            <p:cNvSpPr txBox="1"/>
            <p:nvPr/>
          </p:nvSpPr>
          <p:spPr>
            <a:xfrm>
              <a:off x="1651818" y="4935567"/>
              <a:ext cx="808512" cy="413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8,000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4484A6-7DCF-E724-FDA2-C6DA6BB3C9DD}"/>
                </a:ext>
              </a:extLst>
            </p:cNvPr>
            <p:cNvSpPr txBox="1"/>
            <p:nvPr/>
          </p:nvSpPr>
          <p:spPr>
            <a:xfrm>
              <a:off x="1651818" y="5479415"/>
              <a:ext cx="808512" cy="413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7,600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1498CA0-C8BC-E26F-493D-36997926690D}"/>
              </a:ext>
            </a:extLst>
          </p:cNvPr>
          <p:cNvSpPr/>
          <p:nvPr/>
        </p:nvSpPr>
        <p:spPr>
          <a:xfrm>
            <a:off x="6829425" y="1895055"/>
            <a:ext cx="1743866" cy="507898"/>
          </a:xfrm>
          <a:prstGeom prst="rect">
            <a:avLst/>
          </a:prstGeom>
          <a:solidFill>
            <a:schemeClr val="bg1"/>
          </a:solidFill>
          <a:ln w="28575">
            <a:solidFill>
              <a:srgbClr val="002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28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6CE1D0-D283-98AF-D345-7FE49C09E1D9}"/>
              </a:ext>
            </a:extLst>
          </p:cNvPr>
          <p:cNvGrpSpPr/>
          <p:nvPr/>
        </p:nvGrpSpPr>
        <p:grpSpPr>
          <a:xfrm>
            <a:off x="6934399" y="2035988"/>
            <a:ext cx="1641866" cy="251927"/>
            <a:chOff x="9307214" y="1452144"/>
            <a:chExt cx="2189154" cy="3359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3482F5-D465-24BC-473C-980568B1A281}"/>
                </a:ext>
              </a:extLst>
            </p:cNvPr>
            <p:cNvSpPr txBox="1"/>
            <p:nvPr/>
          </p:nvSpPr>
          <p:spPr>
            <a:xfrm>
              <a:off x="9570882" y="1452144"/>
              <a:ext cx="1925486" cy="335902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>
                <a:lnSpc>
                  <a:spcPct val="110000"/>
                </a:lnSpc>
                <a:spcAft>
                  <a:spcPts val="1500"/>
                </a:spcAft>
              </a:pPr>
              <a:r>
                <a:rPr lang="en-US" sz="1350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2:VARMS.SCADA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95DAA0-9BD9-5D22-1002-5094DDF42897}"/>
                </a:ext>
              </a:extLst>
            </p:cNvPr>
            <p:cNvSpPr/>
            <p:nvPr/>
          </p:nvSpPr>
          <p:spPr>
            <a:xfrm>
              <a:off x="9307214" y="1513638"/>
              <a:ext cx="182880" cy="182880"/>
            </a:xfrm>
            <a:prstGeom prst="rect">
              <a:avLst/>
            </a:prstGeom>
            <a:solidFill>
              <a:srgbClr val="F0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B8EFEED-BF52-C09F-230E-FF4327C327CD}"/>
              </a:ext>
            </a:extLst>
          </p:cNvPr>
          <p:cNvSpPr txBox="1"/>
          <p:nvPr/>
        </p:nvSpPr>
        <p:spPr>
          <a:xfrm>
            <a:off x="4264111" y="4176437"/>
            <a:ext cx="1058665" cy="309887"/>
          </a:xfrm>
          <a:prstGeom prst="rect">
            <a:avLst/>
          </a:prstGeom>
          <a:noFill/>
        </p:spPr>
        <p:txBody>
          <a:bodyPr wrap="square" lIns="0" tIns="0" rIns="34290" bIns="3429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1500"/>
              </a:spcAft>
            </a:pPr>
            <a:r>
              <a:rPr lang="en-US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(ms)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68BFF6-DDAB-916C-9FBF-637BC4FD93C5}"/>
              </a:ext>
            </a:extLst>
          </p:cNvPr>
          <p:cNvSpPr txBox="1"/>
          <p:nvPr/>
        </p:nvSpPr>
        <p:spPr>
          <a:xfrm rot="16200000">
            <a:off x="-52353" y="2876757"/>
            <a:ext cx="1889760" cy="2504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4290" bIns="3429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1500"/>
              </a:spcAft>
            </a:pPr>
            <a:r>
              <a:rPr lang="en-US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 voltage</a:t>
            </a:r>
          </a:p>
        </p:txBody>
      </p:sp>
    </p:spTree>
    <p:extLst>
      <p:ext uri="{BB962C8B-B14F-4D97-AF65-F5344CB8AC3E}">
        <p14:creationId xmlns:p14="http://schemas.microsoft.com/office/powerpoint/2010/main" val="267495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937B428-695D-14B2-B8B1-D46D06BE6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57375" y="1851521"/>
            <a:ext cx="67722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CABC7B-8707-92A7-21E4-49E5DD699BE8}"/>
              </a:ext>
            </a:extLst>
          </p:cNvPr>
          <p:cNvSpPr txBox="1"/>
          <p:nvPr/>
        </p:nvSpPr>
        <p:spPr>
          <a:xfrm>
            <a:off x="4266364" y="1505068"/>
            <a:ext cx="1252105" cy="316961"/>
          </a:xfrm>
          <a:prstGeom prst="rect">
            <a:avLst/>
          </a:prstGeom>
          <a:noFill/>
        </p:spPr>
        <p:txBody>
          <a:bodyPr wrap="square" lIns="0" tIns="0" rIns="34290" bIns="34290" rtlCol="0">
            <a:noAutofit/>
          </a:bodyPr>
          <a:lstStyle/>
          <a:p>
            <a:pPr algn="ctr" defTabSz="685800">
              <a:lnSpc>
                <a:spcPct val="110000"/>
              </a:lnSpc>
              <a:spcAft>
                <a:spcPts val="1500"/>
              </a:spcAft>
              <a:defRPr/>
            </a:pPr>
            <a:r>
              <a:rPr lang="en-US" sz="2100" b="1" dirty="0">
                <a:solidFill>
                  <a:srgbClr val="40C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PMU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44852F-8D53-726E-9C9E-9BBB7C6E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6"/>
            <a:ext cx="7128094" cy="972965"/>
          </a:xfrm>
        </p:spPr>
        <p:txBody>
          <a:bodyPr/>
          <a:lstStyle/>
          <a:p>
            <a:r>
              <a:rPr lang="en-US" noProof="0" dirty="0"/>
              <a:t>60 message</a:t>
            </a:r>
            <a:r>
              <a:rPr lang="en-US" dirty="0"/>
              <a:t>s/second PMU data starts to see transient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1F868-A3F5-AD57-7E76-8C4481238D5A}"/>
              </a:ext>
            </a:extLst>
          </p:cNvPr>
          <p:cNvSpPr/>
          <p:nvPr/>
        </p:nvSpPr>
        <p:spPr>
          <a:xfrm>
            <a:off x="1857375" y="1851522"/>
            <a:ext cx="6772275" cy="2057400"/>
          </a:xfrm>
          <a:prstGeom prst="rect">
            <a:avLst/>
          </a:prstGeom>
          <a:noFill/>
          <a:ln w="28575">
            <a:solidFill>
              <a:srgbClr val="003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28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BE8F01-34E0-B5CD-8170-7EAF2E11BD3E}"/>
              </a:ext>
            </a:extLst>
          </p:cNvPr>
          <p:cNvSpPr/>
          <p:nvPr/>
        </p:nvSpPr>
        <p:spPr>
          <a:xfrm>
            <a:off x="6829425" y="1895049"/>
            <a:ext cx="1743866" cy="728918"/>
          </a:xfrm>
          <a:prstGeom prst="rect">
            <a:avLst/>
          </a:prstGeom>
          <a:solidFill>
            <a:schemeClr val="bg1"/>
          </a:solidFill>
          <a:ln w="28575">
            <a:solidFill>
              <a:srgbClr val="002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28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247383-416F-531D-3B4A-43FDB53DA0CF}"/>
              </a:ext>
            </a:extLst>
          </p:cNvPr>
          <p:cNvGrpSpPr/>
          <p:nvPr/>
        </p:nvGrpSpPr>
        <p:grpSpPr>
          <a:xfrm>
            <a:off x="6934399" y="2035983"/>
            <a:ext cx="1641866" cy="251927"/>
            <a:chOff x="9307214" y="1452144"/>
            <a:chExt cx="2189154" cy="33590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65EA93-D320-E37C-48BD-F4CE06F0E705}"/>
                </a:ext>
              </a:extLst>
            </p:cNvPr>
            <p:cNvSpPr txBox="1"/>
            <p:nvPr/>
          </p:nvSpPr>
          <p:spPr>
            <a:xfrm>
              <a:off x="9570882" y="1452144"/>
              <a:ext cx="1925486" cy="335902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>
                <a:lnSpc>
                  <a:spcPct val="110000"/>
                </a:lnSpc>
                <a:spcAft>
                  <a:spcPts val="1500"/>
                </a:spcAft>
              </a:pPr>
              <a:r>
                <a:rPr lang="en-US" sz="1350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2:VARMS.SCADA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1807B9-626E-F72E-070E-D041EFCA7408}"/>
                </a:ext>
              </a:extLst>
            </p:cNvPr>
            <p:cNvSpPr/>
            <p:nvPr/>
          </p:nvSpPr>
          <p:spPr>
            <a:xfrm>
              <a:off x="9307214" y="1513638"/>
              <a:ext cx="182880" cy="182880"/>
            </a:xfrm>
            <a:prstGeom prst="rect">
              <a:avLst/>
            </a:prstGeom>
            <a:solidFill>
              <a:srgbClr val="F0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81B7A0-F397-9223-BE1A-4EA05EF7A75C}"/>
              </a:ext>
            </a:extLst>
          </p:cNvPr>
          <p:cNvGrpSpPr/>
          <p:nvPr/>
        </p:nvGrpSpPr>
        <p:grpSpPr>
          <a:xfrm>
            <a:off x="6934399" y="2296889"/>
            <a:ext cx="1641866" cy="251927"/>
            <a:chOff x="9307214" y="1452144"/>
            <a:chExt cx="2189154" cy="33590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59BC9A-F74E-25E8-3C2C-6852B4417007}"/>
                </a:ext>
              </a:extLst>
            </p:cNvPr>
            <p:cNvSpPr txBox="1"/>
            <p:nvPr/>
          </p:nvSpPr>
          <p:spPr>
            <a:xfrm>
              <a:off x="9570882" y="1452144"/>
              <a:ext cx="1925486" cy="335902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>
                <a:lnSpc>
                  <a:spcPct val="110000"/>
                </a:lnSpc>
                <a:spcAft>
                  <a:spcPts val="1500"/>
                </a:spcAft>
              </a:pPr>
              <a:r>
                <a:rPr lang="en-US" sz="1350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3:VARMS.PMU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228D229-FDFA-60D9-E98A-97FD10C51171}"/>
                </a:ext>
              </a:extLst>
            </p:cNvPr>
            <p:cNvSpPr/>
            <p:nvPr/>
          </p:nvSpPr>
          <p:spPr>
            <a:xfrm>
              <a:off x="9307214" y="1513638"/>
              <a:ext cx="182880" cy="182880"/>
            </a:xfrm>
            <a:prstGeom prst="rect">
              <a:avLst/>
            </a:prstGeom>
            <a:solidFill>
              <a:srgbClr val="40C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D6417A-7CB3-3F10-44B5-00806A07D71F}"/>
              </a:ext>
            </a:extLst>
          </p:cNvPr>
          <p:cNvGrpSpPr/>
          <p:nvPr/>
        </p:nvGrpSpPr>
        <p:grpSpPr>
          <a:xfrm>
            <a:off x="2050026" y="3951460"/>
            <a:ext cx="5593295" cy="309887"/>
            <a:chOff x="2733369" y="5886012"/>
            <a:chExt cx="7457726" cy="41318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CD90084-B08E-1102-BD2F-F3A290317918}"/>
                </a:ext>
              </a:extLst>
            </p:cNvPr>
            <p:cNvSpPr txBox="1"/>
            <p:nvPr/>
          </p:nvSpPr>
          <p:spPr>
            <a:xfrm>
              <a:off x="2733369" y="5886012"/>
              <a:ext cx="1327354" cy="413183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81C0FC2-C260-2362-77DE-BD82C8B0E827}"/>
                </a:ext>
              </a:extLst>
            </p:cNvPr>
            <p:cNvSpPr txBox="1"/>
            <p:nvPr/>
          </p:nvSpPr>
          <p:spPr>
            <a:xfrm>
              <a:off x="4745031" y="5886012"/>
              <a:ext cx="1327354" cy="413183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E3D8C5-903B-38CB-F9D8-5E26311736D2}"/>
                </a:ext>
              </a:extLst>
            </p:cNvPr>
            <p:cNvSpPr txBox="1"/>
            <p:nvPr/>
          </p:nvSpPr>
          <p:spPr>
            <a:xfrm>
              <a:off x="6852079" y="5886012"/>
              <a:ext cx="1327354" cy="413183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8E716EC-A257-6129-23DA-CFC0A26E1E6F}"/>
                </a:ext>
              </a:extLst>
            </p:cNvPr>
            <p:cNvSpPr txBox="1"/>
            <p:nvPr/>
          </p:nvSpPr>
          <p:spPr>
            <a:xfrm>
              <a:off x="8863741" y="5886012"/>
              <a:ext cx="1327354" cy="413183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1A88A98-1938-CC64-6FB8-A3558314BCC2}"/>
              </a:ext>
            </a:extLst>
          </p:cNvPr>
          <p:cNvSpPr txBox="1"/>
          <p:nvPr/>
        </p:nvSpPr>
        <p:spPr>
          <a:xfrm rot="16200000">
            <a:off x="-52353" y="2876757"/>
            <a:ext cx="1889760" cy="2504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4290" bIns="3429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1500"/>
              </a:spcAft>
            </a:pPr>
            <a:r>
              <a:rPr lang="en-US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 voltage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09A15B-2297-DA6E-8229-2860F1801172}"/>
              </a:ext>
            </a:extLst>
          </p:cNvPr>
          <p:cNvGrpSpPr/>
          <p:nvPr/>
        </p:nvGrpSpPr>
        <p:grpSpPr>
          <a:xfrm>
            <a:off x="1172497" y="2014973"/>
            <a:ext cx="606384" cy="1941427"/>
            <a:chOff x="1651818" y="3304029"/>
            <a:chExt cx="808512" cy="258856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2AE1FF-3FED-31DD-D563-5A8FB800916D}"/>
                </a:ext>
              </a:extLst>
            </p:cNvPr>
            <p:cNvSpPr txBox="1"/>
            <p:nvPr/>
          </p:nvSpPr>
          <p:spPr>
            <a:xfrm>
              <a:off x="1651818" y="3304029"/>
              <a:ext cx="808512" cy="413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9,200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493164-A4F2-4652-AB8E-FB7AB79022FF}"/>
                </a:ext>
              </a:extLst>
            </p:cNvPr>
            <p:cNvSpPr txBox="1"/>
            <p:nvPr/>
          </p:nvSpPr>
          <p:spPr>
            <a:xfrm>
              <a:off x="1651818" y="3847876"/>
              <a:ext cx="808512" cy="413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8,800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ACE2AA-DEA6-F6F1-BB7F-0A3FDC112CBF}"/>
                </a:ext>
              </a:extLst>
            </p:cNvPr>
            <p:cNvSpPr txBox="1"/>
            <p:nvPr/>
          </p:nvSpPr>
          <p:spPr>
            <a:xfrm>
              <a:off x="1651818" y="4391721"/>
              <a:ext cx="808512" cy="413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8,400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2BC691-0ABD-668F-2771-B2755B9EA893}"/>
                </a:ext>
              </a:extLst>
            </p:cNvPr>
            <p:cNvSpPr txBox="1"/>
            <p:nvPr/>
          </p:nvSpPr>
          <p:spPr>
            <a:xfrm>
              <a:off x="1651818" y="4935567"/>
              <a:ext cx="808512" cy="413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8,000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2C0E7C-309E-85A3-E994-3515CA13BC2D}"/>
                </a:ext>
              </a:extLst>
            </p:cNvPr>
            <p:cNvSpPr txBox="1"/>
            <p:nvPr/>
          </p:nvSpPr>
          <p:spPr>
            <a:xfrm>
              <a:off x="1651818" y="5479415"/>
              <a:ext cx="808512" cy="413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7,600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42A4406-E2F9-CD21-36DC-6A672694F32C}"/>
              </a:ext>
            </a:extLst>
          </p:cNvPr>
          <p:cNvSpPr txBox="1"/>
          <p:nvPr/>
        </p:nvSpPr>
        <p:spPr>
          <a:xfrm>
            <a:off x="4264111" y="4176437"/>
            <a:ext cx="1058665" cy="309887"/>
          </a:xfrm>
          <a:prstGeom prst="rect">
            <a:avLst/>
          </a:prstGeom>
          <a:noFill/>
        </p:spPr>
        <p:txBody>
          <a:bodyPr wrap="square" lIns="0" tIns="0" rIns="34290" bIns="3429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1500"/>
              </a:spcAft>
            </a:pPr>
            <a:r>
              <a:rPr lang="en-US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(ms)</a:t>
            </a:r>
          </a:p>
        </p:txBody>
      </p:sp>
    </p:spTree>
    <p:extLst>
      <p:ext uri="{BB962C8B-B14F-4D97-AF65-F5344CB8AC3E}">
        <p14:creationId xmlns:p14="http://schemas.microsoft.com/office/powerpoint/2010/main" val="1394181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C3F8BE3-FB60-6C17-46B4-67E51D1A8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64750" y="1851521"/>
            <a:ext cx="677227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CABC7B-8707-92A7-21E4-49E5DD699BE8}"/>
              </a:ext>
            </a:extLst>
          </p:cNvPr>
          <p:cNvSpPr txBox="1"/>
          <p:nvPr/>
        </p:nvSpPr>
        <p:spPr>
          <a:xfrm>
            <a:off x="3368271" y="1336841"/>
            <a:ext cx="3125151" cy="474455"/>
          </a:xfrm>
          <a:prstGeom prst="rect">
            <a:avLst/>
          </a:prstGeom>
          <a:noFill/>
        </p:spPr>
        <p:txBody>
          <a:bodyPr wrap="square" lIns="0" tIns="0" rIns="34290" bIns="0" rtlCol="0" anchor="b" anchorCtr="0">
            <a:noAutofit/>
          </a:bodyPr>
          <a:lstStyle/>
          <a:p>
            <a:pPr algn="ctr" defTabSz="685800">
              <a:lnSpc>
                <a:spcPct val="110000"/>
              </a:lnSpc>
              <a:spcAft>
                <a:spcPts val="1500"/>
              </a:spcAft>
              <a:defRPr/>
            </a:pPr>
            <a:r>
              <a:rPr lang="en-US" sz="2100" b="1" dirty="0">
                <a:solidFill>
                  <a:srgbClr val="006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samples per cycle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C76EE7-E5C2-0FBA-B8B0-94E916B8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6"/>
            <a:ext cx="6017567" cy="971715"/>
          </a:xfrm>
        </p:spPr>
        <p:txBody>
          <a:bodyPr/>
          <a:lstStyle/>
          <a:p>
            <a:r>
              <a:rPr lang="en-US" dirty="0"/>
              <a:t>Relay event reports approximate transient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5EFDD-460F-6106-A774-A434FBB49CCD}"/>
              </a:ext>
            </a:extLst>
          </p:cNvPr>
          <p:cNvSpPr/>
          <p:nvPr/>
        </p:nvSpPr>
        <p:spPr>
          <a:xfrm>
            <a:off x="1857375" y="1851522"/>
            <a:ext cx="6772275" cy="2057400"/>
          </a:xfrm>
          <a:prstGeom prst="rect">
            <a:avLst/>
          </a:prstGeom>
          <a:noFill/>
          <a:ln w="28575">
            <a:solidFill>
              <a:srgbClr val="003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35454C-2A80-832C-2E9B-40D84D359121}"/>
              </a:ext>
            </a:extLst>
          </p:cNvPr>
          <p:cNvSpPr/>
          <p:nvPr/>
        </p:nvSpPr>
        <p:spPr>
          <a:xfrm>
            <a:off x="6829425" y="1895049"/>
            <a:ext cx="1743866" cy="986093"/>
          </a:xfrm>
          <a:prstGeom prst="rect">
            <a:avLst/>
          </a:prstGeom>
          <a:solidFill>
            <a:schemeClr val="bg1"/>
          </a:solidFill>
          <a:ln w="28575">
            <a:solidFill>
              <a:srgbClr val="002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3ABFD91-400A-9105-3418-2D085D5E1C2F}"/>
              </a:ext>
            </a:extLst>
          </p:cNvPr>
          <p:cNvGrpSpPr/>
          <p:nvPr/>
        </p:nvGrpSpPr>
        <p:grpSpPr>
          <a:xfrm>
            <a:off x="6934399" y="2035983"/>
            <a:ext cx="1641866" cy="251927"/>
            <a:chOff x="9307214" y="1452144"/>
            <a:chExt cx="2189154" cy="33590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BF5BFF-779D-5B7A-6F6E-EC73D25FD53D}"/>
                </a:ext>
              </a:extLst>
            </p:cNvPr>
            <p:cNvSpPr txBox="1"/>
            <p:nvPr/>
          </p:nvSpPr>
          <p:spPr>
            <a:xfrm>
              <a:off x="9570882" y="1452144"/>
              <a:ext cx="1925486" cy="335902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>
                <a:lnSpc>
                  <a:spcPct val="110000"/>
                </a:lnSpc>
                <a:spcAft>
                  <a:spcPts val="1500"/>
                </a:spcAft>
              </a:pPr>
              <a:r>
                <a:rPr lang="en-US" sz="1350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2:VARMS.SCADA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701DDED-4CC1-95DD-6F25-DFCEECDB62D1}"/>
                </a:ext>
              </a:extLst>
            </p:cNvPr>
            <p:cNvSpPr/>
            <p:nvPr/>
          </p:nvSpPr>
          <p:spPr>
            <a:xfrm>
              <a:off x="9307214" y="1513638"/>
              <a:ext cx="182880" cy="182880"/>
            </a:xfrm>
            <a:prstGeom prst="rect">
              <a:avLst/>
            </a:prstGeom>
            <a:solidFill>
              <a:srgbClr val="F0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18B8A3-3E1B-7A6D-F841-965D82341825}"/>
              </a:ext>
            </a:extLst>
          </p:cNvPr>
          <p:cNvGrpSpPr/>
          <p:nvPr/>
        </p:nvGrpSpPr>
        <p:grpSpPr>
          <a:xfrm>
            <a:off x="6934399" y="2296889"/>
            <a:ext cx="1641866" cy="251927"/>
            <a:chOff x="9307214" y="1452144"/>
            <a:chExt cx="2189154" cy="33590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20C20F-8AE7-E781-095A-3D965221B8E7}"/>
                </a:ext>
              </a:extLst>
            </p:cNvPr>
            <p:cNvSpPr txBox="1"/>
            <p:nvPr/>
          </p:nvSpPr>
          <p:spPr>
            <a:xfrm>
              <a:off x="9570882" y="1452144"/>
              <a:ext cx="1925486" cy="335902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>
                <a:lnSpc>
                  <a:spcPct val="110000"/>
                </a:lnSpc>
                <a:spcAft>
                  <a:spcPts val="1500"/>
                </a:spcAft>
              </a:pPr>
              <a:r>
                <a:rPr lang="en-US" sz="1350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3:VARMS.PMU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924C434-8667-B8E5-8FF3-05D1AAB557BF}"/>
                </a:ext>
              </a:extLst>
            </p:cNvPr>
            <p:cNvSpPr/>
            <p:nvPr/>
          </p:nvSpPr>
          <p:spPr>
            <a:xfrm>
              <a:off x="9307214" y="1513638"/>
              <a:ext cx="182880" cy="182880"/>
            </a:xfrm>
            <a:prstGeom prst="rect">
              <a:avLst/>
            </a:prstGeom>
            <a:solidFill>
              <a:srgbClr val="40C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DE4BD8-3761-2D9A-BE2D-59F6B0B6A754}"/>
              </a:ext>
            </a:extLst>
          </p:cNvPr>
          <p:cNvGrpSpPr/>
          <p:nvPr/>
        </p:nvGrpSpPr>
        <p:grpSpPr>
          <a:xfrm>
            <a:off x="6934399" y="2550696"/>
            <a:ext cx="1641866" cy="251927"/>
            <a:chOff x="9307214" y="1452144"/>
            <a:chExt cx="2189154" cy="33590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F4F2C3-28E5-C50C-CA58-A13F08E7DF7F}"/>
                </a:ext>
              </a:extLst>
            </p:cNvPr>
            <p:cNvSpPr txBox="1"/>
            <p:nvPr/>
          </p:nvSpPr>
          <p:spPr>
            <a:xfrm>
              <a:off x="9570882" y="1452144"/>
              <a:ext cx="1925486" cy="335902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>
                <a:lnSpc>
                  <a:spcPct val="110000"/>
                </a:lnSpc>
                <a:spcAft>
                  <a:spcPts val="1500"/>
                </a:spcAft>
              </a:pPr>
              <a:r>
                <a:rPr lang="en-US" sz="1350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4:VARMS.16SPC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9D43231-17B8-9D20-9D42-43CD10282B4C}"/>
                </a:ext>
              </a:extLst>
            </p:cNvPr>
            <p:cNvSpPr/>
            <p:nvPr/>
          </p:nvSpPr>
          <p:spPr>
            <a:xfrm>
              <a:off x="9307214" y="1513638"/>
              <a:ext cx="182880" cy="182880"/>
            </a:xfrm>
            <a:prstGeom prst="rect">
              <a:avLst/>
            </a:prstGeom>
            <a:solidFill>
              <a:srgbClr val="006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ED661F-3E3D-DB1E-24F1-B428B2E319E9}"/>
              </a:ext>
            </a:extLst>
          </p:cNvPr>
          <p:cNvGrpSpPr/>
          <p:nvPr/>
        </p:nvGrpSpPr>
        <p:grpSpPr>
          <a:xfrm>
            <a:off x="2050026" y="3951460"/>
            <a:ext cx="5593295" cy="309887"/>
            <a:chOff x="2733369" y="5886012"/>
            <a:chExt cx="7457726" cy="41318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F9CA74-A071-9B03-F18D-22E3DA63A189}"/>
                </a:ext>
              </a:extLst>
            </p:cNvPr>
            <p:cNvSpPr txBox="1"/>
            <p:nvPr/>
          </p:nvSpPr>
          <p:spPr>
            <a:xfrm>
              <a:off x="2733369" y="5886012"/>
              <a:ext cx="1327354" cy="413183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2308C7E-E35A-CD1C-DE76-CD37BAC42F18}"/>
                </a:ext>
              </a:extLst>
            </p:cNvPr>
            <p:cNvSpPr txBox="1"/>
            <p:nvPr/>
          </p:nvSpPr>
          <p:spPr>
            <a:xfrm>
              <a:off x="4745031" y="5886012"/>
              <a:ext cx="1327354" cy="413183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C6F017A-5872-C158-9516-CD5D6CD3D4BE}"/>
                </a:ext>
              </a:extLst>
            </p:cNvPr>
            <p:cNvSpPr txBox="1"/>
            <p:nvPr/>
          </p:nvSpPr>
          <p:spPr>
            <a:xfrm>
              <a:off x="6852079" y="5886012"/>
              <a:ext cx="1327354" cy="413183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04278F5-C8DE-A9AE-3B36-CE0FEE7F845F}"/>
                </a:ext>
              </a:extLst>
            </p:cNvPr>
            <p:cNvSpPr txBox="1"/>
            <p:nvPr/>
          </p:nvSpPr>
          <p:spPr>
            <a:xfrm>
              <a:off x="8863741" y="5886012"/>
              <a:ext cx="1327354" cy="413183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124D34A-1A47-62E4-81E9-AD032C4AF2F3}"/>
              </a:ext>
            </a:extLst>
          </p:cNvPr>
          <p:cNvSpPr txBox="1"/>
          <p:nvPr/>
        </p:nvSpPr>
        <p:spPr>
          <a:xfrm rot="16200000">
            <a:off x="-52353" y="2876757"/>
            <a:ext cx="1889760" cy="2504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4290" bIns="3429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1500"/>
              </a:spcAft>
            </a:pPr>
            <a:r>
              <a:rPr lang="en-US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 voltage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F975FA-0FC0-76CE-7C33-25BF6A3D54FA}"/>
              </a:ext>
            </a:extLst>
          </p:cNvPr>
          <p:cNvGrpSpPr/>
          <p:nvPr/>
        </p:nvGrpSpPr>
        <p:grpSpPr>
          <a:xfrm>
            <a:off x="1172497" y="2014973"/>
            <a:ext cx="606384" cy="1941427"/>
            <a:chOff x="1651818" y="3304029"/>
            <a:chExt cx="808512" cy="258856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8D3F1C-169F-0285-5C8C-721647705782}"/>
                </a:ext>
              </a:extLst>
            </p:cNvPr>
            <p:cNvSpPr txBox="1"/>
            <p:nvPr/>
          </p:nvSpPr>
          <p:spPr>
            <a:xfrm>
              <a:off x="1651818" y="3304029"/>
              <a:ext cx="808512" cy="413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9,200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EFD759-3938-3279-4A5C-14AD13B277E4}"/>
                </a:ext>
              </a:extLst>
            </p:cNvPr>
            <p:cNvSpPr txBox="1"/>
            <p:nvPr/>
          </p:nvSpPr>
          <p:spPr>
            <a:xfrm>
              <a:off x="1651818" y="3847876"/>
              <a:ext cx="808512" cy="413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8,800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871D78-6F19-EFDC-99DD-A0C4A07D0888}"/>
                </a:ext>
              </a:extLst>
            </p:cNvPr>
            <p:cNvSpPr txBox="1"/>
            <p:nvPr/>
          </p:nvSpPr>
          <p:spPr>
            <a:xfrm>
              <a:off x="1651818" y="4391721"/>
              <a:ext cx="808512" cy="413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8,400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CDDDCD-F8A4-36F2-A26C-6AF6535A13B0}"/>
                </a:ext>
              </a:extLst>
            </p:cNvPr>
            <p:cNvSpPr txBox="1"/>
            <p:nvPr/>
          </p:nvSpPr>
          <p:spPr>
            <a:xfrm>
              <a:off x="1651818" y="4935567"/>
              <a:ext cx="808512" cy="413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8,000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ABA953-B4F3-CE46-F282-CEE73703FB6E}"/>
                </a:ext>
              </a:extLst>
            </p:cNvPr>
            <p:cNvSpPr txBox="1"/>
            <p:nvPr/>
          </p:nvSpPr>
          <p:spPr>
            <a:xfrm>
              <a:off x="1651818" y="5479415"/>
              <a:ext cx="808512" cy="413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7,600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DE23209-7CAA-1F48-1369-7E688FBE1D1C}"/>
              </a:ext>
            </a:extLst>
          </p:cNvPr>
          <p:cNvSpPr txBox="1"/>
          <p:nvPr/>
        </p:nvSpPr>
        <p:spPr>
          <a:xfrm>
            <a:off x="4264111" y="4176437"/>
            <a:ext cx="1058665" cy="309887"/>
          </a:xfrm>
          <a:prstGeom prst="rect">
            <a:avLst/>
          </a:prstGeom>
          <a:noFill/>
        </p:spPr>
        <p:txBody>
          <a:bodyPr wrap="square" lIns="0" tIns="0" rIns="34290" bIns="3429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1500"/>
              </a:spcAft>
            </a:pPr>
            <a:r>
              <a:rPr lang="en-US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(ms)</a:t>
            </a:r>
          </a:p>
        </p:txBody>
      </p:sp>
    </p:spTree>
    <p:extLst>
      <p:ext uri="{BB962C8B-B14F-4D97-AF65-F5344CB8AC3E}">
        <p14:creationId xmlns:p14="http://schemas.microsoft.com/office/powerpoint/2010/main" val="2858030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2472421-862D-8B00-CD7D-8CA25A94D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/>
          <a:stretch/>
        </p:blipFill>
        <p:spPr bwMode="auto">
          <a:xfrm>
            <a:off x="1850305" y="1851523"/>
            <a:ext cx="6765277" cy="20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CABC7B-8707-92A7-21E4-49E5DD699BE8}"/>
              </a:ext>
            </a:extLst>
          </p:cNvPr>
          <p:cNvSpPr txBox="1"/>
          <p:nvPr/>
        </p:nvSpPr>
        <p:spPr>
          <a:xfrm>
            <a:off x="3693449" y="1497116"/>
            <a:ext cx="2545773" cy="385043"/>
          </a:xfrm>
          <a:prstGeom prst="rect">
            <a:avLst/>
          </a:prstGeom>
          <a:noFill/>
        </p:spPr>
        <p:txBody>
          <a:bodyPr wrap="square" lIns="0" tIns="0" rIns="34290" bIns="34290" rtlCol="0">
            <a:noAutofit/>
          </a:bodyPr>
          <a:lstStyle/>
          <a:p>
            <a:pPr algn="ctr" defTabSz="685800">
              <a:lnSpc>
                <a:spcPct val="110000"/>
              </a:lnSpc>
              <a:spcAft>
                <a:spcPts val="1500"/>
              </a:spcAft>
              <a:defRPr/>
            </a:pPr>
            <a:r>
              <a:rPr lang="en-US" sz="2100" b="1" dirty="0">
                <a:solidFill>
                  <a:srgbClr val="A25E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14.4 ksps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054F26-6423-497F-9B0B-8FDD2814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972970"/>
          </a:xfrm>
        </p:spPr>
        <p:txBody>
          <a:bodyPr/>
          <a:lstStyle/>
          <a:p>
            <a:r>
              <a:rPr lang="en-US" dirty="0"/>
              <a:t>Continuous recording at 14.4 ksps captures peak and ringing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D22DCF-7FB4-0748-A4C9-5B369983B60C}"/>
              </a:ext>
            </a:extLst>
          </p:cNvPr>
          <p:cNvSpPr/>
          <p:nvPr/>
        </p:nvSpPr>
        <p:spPr>
          <a:xfrm>
            <a:off x="1857375" y="1851524"/>
            <a:ext cx="6772275" cy="2057400"/>
          </a:xfrm>
          <a:prstGeom prst="rect">
            <a:avLst/>
          </a:prstGeom>
          <a:noFill/>
          <a:ln w="28575">
            <a:solidFill>
              <a:srgbClr val="003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28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1ECCCE-ED4C-B87B-B48D-73B69C0A96F5}"/>
              </a:ext>
            </a:extLst>
          </p:cNvPr>
          <p:cNvSpPr/>
          <p:nvPr/>
        </p:nvSpPr>
        <p:spPr>
          <a:xfrm>
            <a:off x="6829425" y="1895052"/>
            <a:ext cx="1743866" cy="1189034"/>
          </a:xfrm>
          <a:prstGeom prst="rect">
            <a:avLst/>
          </a:prstGeom>
          <a:solidFill>
            <a:schemeClr val="bg1"/>
          </a:solidFill>
          <a:ln w="28575">
            <a:solidFill>
              <a:srgbClr val="002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0028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79CF73-4C06-9FAD-EC7F-D4B78E44A14D}"/>
              </a:ext>
            </a:extLst>
          </p:cNvPr>
          <p:cNvGrpSpPr/>
          <p:nvPr/>
        </p:nvGrpSpPr>
        <p:grpSpPr>
          <a:xfrm>
            <a:off x="6934399" y="2035986"/>
            <a:ext cx="1641866" cy="251927"/>
            <a:chOff x="9307214" y="1452144"/>
            <a:chExt cx="2189154" cy="33590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10865A-F8EF-2B96-4B4F-2337F15EE1ED}"/>
                </a:ext>
              </a:extLst>
            </p:cNvPr>
            <p:cNvSpPr txBox="1"/>
            <p:nvPr/>
          </p:nvSpPr>
          <p:spPr>
            <a:xfrm>
              <a:off x="9570882" y="1452144"/>
              <a:ext cx="1925486" cy="335902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>
                <a:lnSpc>
                  <a:spcPct val="110000"/>
                </a:lnSpc>
                <a:spcAft>
                  <a:spcPts val="1500"/>
                </a:spcAft>
              </a:pPr>
              <a:r>
                <a:rPr lang="en-US" sz="1350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2:VARMS.SCADA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924D3F7-7D58-AB50-A445-5963DA2D852E}"/>
                </a:ext>
              </a:extLst>
            </p:cNvPr>
            <p:cNvSpPr/>
            <p:nvPr/>
          </p:nvSpPr>
          <p:spPr>
            <a:xfrm>
              <a:off x="9307214" y="1513638"/>
              <a:ext cx="182880" cy="182880"/>
            </a:xfrm>
            <a:prstGeom prst="rect">
              <a:avLst/>
            </a:prstGeom>
            <a:solidFill>
              <a:srgbClr val="F0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A77535-9746-DF72-4545-B833D12A6E60}"/>
              </a:ext>
            </a:extLst>
          </p:cNvPr>
          <p:cNvGrpSpPr/>
          <p:nvPr/>
        </p:nvGrpSpPr>
        <p:grpSpPr>
          <a:xfrm>
            <a:off x="6934399" y="2296892"/>
            <a:ext cx="1641866" cy="251927"/>
            <a:chOff x="9307214" y="1452144"/>
            <a:chExt cx="2189154" cy="33590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8927FD-4163-B6EA-834C-CE1EF9186BED}"/>
                </a:ext>
              </a:extLst>
            </p:cNvPr>
            <p:cNvSpPr txBox="1"/>
            <p:nvPr/>
          </p:nvSpPr>
          <p:spPr>
            <a:xfrm>
              <a:off x="9570882" y="1452144"/>
              <a:ext cx="1925486" cy="335902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>
                <a:lnSpc>
                  <a:spcPct val="110000"/>
                </a:lnSpc>
                <a:spcAft>
                  <a:spcPts val="1500"/>
                </a:spcAft>
              </a:pPr>
              <a:r>
                <a:rPr lang="en-US" sz="1350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3:VARMS.PMU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5D81E1-CC53-9D14-974D-C624460CC46A}"/>
                </a:ext>
              </a:extLst>
            </p:cNvPr>
            <p:cNvSpPr/>
            <p:nvPr/>
          </p:nvSpPr>
          <p:spPr>
            <a:xfrm>
              <a:off x="9307214" y="1513638"/>
              <a:ext cx="182880" cy="182880"/>
            </a:xfrm>
            <a:prstGeom prst="rect">
              <a:avLst/>
            </a:prstGeom>
            <a:solidFill>
              <a:srgbClr val="40C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1F1B926-D9B9-5604-BCE0-1299C44D844B}"/>
              </a:ext>
            </a:extLst>
          </p:cNvPr>
          <p:cNvGrpSpPr/>
          <p:nvPr/>
        </p:nvGrpSpPr>
        <p:grpSpPr>
          <a:xfrm>
            <a:off x="6934399" y="2550699"/>
            <a:ext cx="1641866" cy="251927"/>
            <a:chOff x="9307214" y="1452144"/>
            <a:chExt cx="2189154" cy="33590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B53C3E-EAEC-3DFE-C6F1-02F9C06D216B}"/>
                </a:ext>
              </a:extLst>
            </p:cNvPr>
            <p:cNvSpPr txBox="1"/>
            <p:nvPr/>
          </p:nvSpPr>
          <p:spPr>
            <a:xfrm>
              <a:off x="9570882" y="1452144"/>
              <a:ext cx="1925486" cy="335902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>
                <a:lnSpc>
                  <a:spcPct val="110000"/>
                </a:lnSpc>
                <a:spcAft>
                  <a:spcPts val="1500"/>
                </a:spcAft>
              </a:pPr>
              <a:r>
                <a:rPr lang="en-US" sz="1350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4:VARMS.16SPC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CDE6D1F-9ED3-5A4E-0FD9-4B68B7DBD71B}"/>
                </a:ext>
              </a:extLst>
            </p:cNvPr>
            <p:cNvSpPr/>
            <p:nvPr/>
          </p:nvSpPr>
          <p:spPr>
            <a:xfrm>
              <a:off x="9307214" y="1513638"/>
              <a:ext cx="182880" cy="182880"/>
            </a:xfrm>
            <a:prstGeom prst="rect">
              <a:avLst/>
            </a:prstGeom>
            <a:solidFill>
              <a:srgbClr val="006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183FD1-A9DB-FF2D-2DD9-EFDE99240F63}"/>
              </a:ext>
            </a:extLst>
          </p:cNvPr>
          <p:cNvGrpSpPr/>
          <p:nvPr/>
        </p:nvGrpSpPr>
        <p:grpSpPr>
          <a:xfrm>
            <a:off x="6938799" y="2800308"/>
            <a:ext cx="1641866" cy="251927"/>
            <a:chOff x="9307214" y="1452144"/>
            <a:chExt cx="2189154" cy="33590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BC9B58-A0DF-6086-C950-9A5DCA700617}"/>
                </a:ext>
              </a:extLst>
            </p:cNvPr>
            <p:cNvSpPr txBox="1"/>
            <p:nvPr/>
          </p:nvSpPr>
          <p:spPr>
            <a:xfrm>
              <a:off x="9570882" y="1452144"/>
              <a:ext cx="1925486" cy="335902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>
                <a:lnSpc>
                  <a:spcPct val="110000"/>
                </a:lnSpc>
                <a:spcAft>
                  <a:spcPts val="1500"/>
                </a:spcAft>
              </a:pPr>
              <a:r>
                <a:rPr lang="en-US" sz="1350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5:VARMS.T35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05C3267-BD79-6CAB-D2C2-FCEBEE0889E3}"/>
                </a:ext>
              </a:extLst>
            </p:cNvPr>
            <p:cNvSpPr/>
            <p:nvPr/>
          </p:nvSpPr>
          <p:spPr>
            <a:xfrm>
              <a:off x="9307214" y="1513638"/>
              <a:ext cx="182880" cy="182880"/>
            </a:xfrm>
            <a:prstGeom prst="rect">
              <a:avLst/>
            </a:prstGeom>
            <a:solidFill>
              <a:srgbClr val="A25E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55922C-A4E2-DF5E-1EF8-E53D6895AB0A}"/>
              </a:ext>
            </a:extLst>
          </p:cNvPr>
          <p:cNvGrpSpPr/>
          <p:nvPr/>
        </p:nvGrpSpPr>
        <p:grpSpPr>
          <a:xfrm>
            <a:off x="2050026" y="3951460"/>
            <a:ext cx="5593295" cy="309887"/>
            <a:chOff x="2733369" y="5886012"/>
            <a:chExt cx="7457726" cy="41318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E86BA4-4A3E-C09F-0C05-EDEC07CC16A5}"/>
                </a:ext>
              </a:extLst>
            </p:cNvPr>
            <p:cNvSpPr txBox="1"/>
            <p:nvPr/>
          </p:nvSpPr>
          <p:spPr>
            <a:xfrm>
              <a:off x="2733369" y="5886012"/>
              <a:ext cx="1327354" cy="413183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708A7BC-4121-85B9-E5C7-A2A0AA994DDE}"/>
                </a:ext>
              </a:extLst>
            </p:cNvPr>
            <p:cNvSpPr txBox="1"/>
            <p:nvPr/>
          </p:nvSpPr>
          <p:spPr>
            <a:xfrm>
              <a:off x="4745031" y="5886012"/>
              <a:ext cx="1327354" cy="413183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C288F98-984C-D28D-ABB7-DC3826288AA0}"/>
                </a:ext>
              </a:extLst>
            </p:cNvPr>
            <p:cNvSpPr txBox="1"/>
            <p:nvPr/>
          </p:nvSpPr>
          <p:spPr>
            <a:xfrm>
              <a:off x="6852079" y="5886012"/>
              <a:ext cx="1327354" cy="413183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CAD64B6-37BF-23E3-A3D7-01FD56C88CA5}"/>
                </a:ext>
              </a:extLst>
            </p:cNvPr>
            <p:cNvSpPr txBox="1"/>
            <p:nvPr/>
          </p:nvSpPr>
          <p:spPr>
            <a:xfrm>
              <a:off x="8863741" y="5886012"/>
              <a:ext cx="1327354" cy="413183"/>
            </a:xfrm>
            <a:prstGeom prst="rect">
              <a:avLst/>
            </a:prstGeom>
            <a:noFill/>
          </p:spPr>
          <p:txBody>
            <a:bodyPr wrap="square" lIns="0" tIns="0" rIns="34290" bIns="34290" rtlCol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2B35238-0E50-1E6A-3E54-97E9D2409B3B}"/>
              </a:ext>
            </a:extLst>
          </p:cNvPr>
          <p:cNvSpPr txBox="1"/>
          <p:nvPr/>
        </p:nvSpPr>
        <p:spPr>
          <a:xfrm rot="16200000">
            <a:off x="-52353" y="2876757"/>
            <a:ext cx="1889760" cy="2504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4290" bIns="3429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1500"/>
              </a:spcAft>
            </a:pPr>
            <a:r>
              <a:rPr lang="en-US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 voltage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5EA622-8307-6031-F00F-28B9FCE273EE}"/>
              </a:ext>
            </a:extLst>
          </p:cNvPr>
          <p:cNvGrpSpPr/>
          <p:nvPr/>
        </p:nvGrpSpPr>
        <p:grpSpPr>
          <a:xfrm>
            <a:off x="1172497" y="2014973"/>
            <a:ext cx="606384" cy="1941427"/>
            <a:chOff x="1651818" y="3304029"/>
            <a:chExt cx="808512" cy="258856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62000B-E73B-C1B1-A4DF-18AC5F8B4125}"/>
                </a:ext>
              </a:extLst>
            </p:cNvPr>
            <p:cNvSpPr txBox="1"/>
            <p:nvPr/>
          </p:nvSpPr>
          <p:spPr>
            <a:xfrm>
              <a:off x="1651818" y="3304029"/>
              <a:ext cx="808512" cy="413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9,200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23435E-59E4-7839-4385-2D356934CF48}"/>
                </a:ext>
              </a:extLst>
            </p:cNvPr>
            <p:cNvSpPr txBox="1"/>
            <p:nvPr/>
          </p:nvSpPr>
          <p:spPr>
            <a:xfrm>
              <a:off x="1651818" y="3847876"/>
              <a:ext cx="808512" cy="413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8,800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763B4A-A21A-89ED-D135-F628966B4416}"/>
                </a:ext>
              </a:extLst>
            </p:cNvPr>
            <p:cNvSpPr txBox="1"/>
            <p:nvPr/>
          </p:nvSpPr>
          <p:spPr>
            <a:xfrm>
              <a:off x="1651818" y="4391721"/>
              <a:ext cx="808512" cy="413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8,400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49FBCE-6242-66B8-C2C6-D897AAF85EA1}"/>
                </a:ext>
              </a:extLst>
            </p:cNvPr>
            <p:cNvSpPr txBox="1"/>
            <p:nvPr/>
          </p:nvSpPr>
          <p:spPr>
            <a:xfrm>
              <a:off x="1651818" y="4935567"/>
              <a:ext cx="808512" cy="413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8,000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391220-2581-DCF0-5554-A8ED863555E0}"/>
                </a:ext>
              </a:extLst>
            </p:cNvPr>
            <p:cNvSpPr txBox="1"/>
            <p:nvPr/>
          </p:nvSpPr>
          <p:spPr>
            <a:xfrm>
              <a:off x="1651818" y="5479415"/>
              <a:ext cx="808512" cy="413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lnSpc>
                  <a:spcPct val="110000"/>
                </a:lnSpc>
                <a:spcAft>
                  <a:spcPts val="1500"/>
                </a:spcAft>
              </a:pPr>
              <a:r>
                <a:rPr lang="en-US" dirty="0">
                  <a:solidFill>
                    <a:srgbClr val="002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7,600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1DE0333-C82E-7E42-D9D7-2738F77F1D1A}"/>
              </a:ext>
            </a:extLst>
          </p:cNvPr>
          <p:cNvSpPr txBox="1"/>
          <p:nvPr/>
        </p:nvSpPr>
        <p:spPr>
          <a:xfrm>
            <a:off x="4264111" y="4176437"/>
            <a:ext cx="1058665" cy="309887"/>
          </a:xfrm>
          <a:prstGeom prst="rect">
            <a:avLst/>
          </a:prstGeom>
          <a:noFill/>
        </p:spPr>
        <p:txBody>
          <a:bodyPr wrap="square" lIns="0" tIns="0" rIns="34290" bIns="3429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1500"/>
              </a:spcAft>
            </a:pPr>
            <a:r>
              <a:rPr lang="en-US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(ms)</a:t>
            </a:r>
          </a:p>
        </p:txBody>
      </p:sp>
    </p:spTree>
    <p:extLst>
      <p:ext uri="{BB962C8B-B14F-4D97-AF65-F5344CB8AC3E}">
        <p14:creationId xmlns:p14="http://schemas.microsoft.com/office/powerpoint/2010/main" val="147990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6156A-D539-8395-5CC6-091CAA07F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>
            <a:extLst>
              <a:ext uri="{FF2B5EF4-FFF2-40B4-BE49-F238E27FC236}">
                <a16:creationId xmlns:a16="http://schemas.microsoft.com/office/drawing/2014/main" id="{2F2A7446-063F-DB9F-4265-4C76F951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1140191"/>
            <a:ext cx="2277612" cy="2439308"/>
          </a:xfrm>
        </p:spPr>
        <p:txBody>
          <a:bodyPr/>
          <a:lstStyle/>
          <a:p>
            <a:r>
              <a:rPr lang="en-US" dirty="0">
                <a:cs typeface="Arial"/>
              </a:rPr>
              <a:t>Visualize hours of transients on one timeline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FEF434-CE2E-DC4A-5DB1-DD5181147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132" y="899398"/>
            <a:ext cx="5437782" cy="34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07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53891F-C8C0-0D27-97F5-554DBC0BD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370670"/>
              </p:ext>
            </p:extLst>
          </p:nvPr>
        </p:nvGraphicFramePr>
        <p:xfrm>
          <a:off x="5644724" y="544327"/>
          <a:ext cx="3200400" cy="3909060"/>
        </p:xfrm>
        <a:graphic>
          <a:graphicData uri="http://schemas.openxmlformats.org/drawingml/2006/table">
            <a:tbl>
              <a:tblPr firstRow="1" bandRow="1"/>
              <a:tblGrid>
                <a:gridCol w="1554480">
                  <a:extLst>
                    <a:ext uri="{9D8B030D-6E8A-4147-A177-3AD203B41FA5}">
                      <a16:colId xmlns:a16="http://schemas.microsoft.com/office/drawing/2014/main" val="389507072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877437303"/>
                    </a:ext>
                  </a:extLst>
                </a:gridCol>
              </a:tblGrid>
              <a:tr h="33532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</a:t>
                      </a:r>
                    </a:p>
                  </a:txBody>
                  <a:tcPr marL="0" marR="68580" marT="0" marB="6858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137160" marR="137160" marT="0" marB="68580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9444823"/>
                  </a:ext>
                </a:extLst>
              </a:tr>
              <a:tr h="67064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V, I, and </a:t>
                      </a:r>
                      <a:r>
                        <a:rPr lang="el-GR" sz="1800" b="0" kern="1200" dirty="0">
                          <a:solidFill>
                            <a:srgbClr val="0028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</a:t>
                      </a:r>
                      <a:endParaRPr lang="en-US" sz="1800" dirty="0">
                        <a:solidFill>
                          <a:srgbClr val="00285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68580" marT="68580" marB="6858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cycle rms, </a:t>
                      </a:r>
                      <a:b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fundamental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3594955"/>
                  </a:ext>
                </a:extLst>
              </a:tr>
              <a:tr h="67064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</a:p>
                  </a:txBody>
                  <a:tcPr marL="0" marR="68580" marT="68580" marB="6858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 cycle </a:t>
                      </a:r>
                      <a:b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7422537"/>
                  </a:ext>
                </a:extLst>
              </a:tr>
              <a:tr h="67064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P, Q, and S</a:t>
                      </a:r>
                    </a:p>
                  </a:txBody>
                  <a:tcPr marL="0" marR="68580" marT="68580" marB="6858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cycle rms, </a:t>
                      </a:r>
                      <a:b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fundamental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3314617"/>
                  </a:ext>
                </a:extLst>
              </a:tr>
              <a:tr h="63908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Symmetrical </a:t>
                      </a:r>
                      <a:b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components</a:t>
                      </a:r>
                    </a:p>
                  </a:txBody>
                  <a:tcPr marL="0" marR="68580" marT="68580" marB="6858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cycle rms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0592451"/>
                  </a:ext>
                </a:extLst>
              </a:tr>
              <a:tr h="39943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SSO/SSR</a:t>
                      </a:r>
                    </a:p>
                  </a:txBody>
                  <a:tcPr marL="0" marR="68580" marT="68580" marB="6858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5 – 45 Hz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7839157"/>
                  </a:ext>
                </a:extLst>
              </a:tr>
              <a:tr h="39943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Harmonics</a:t>
                      </a:r>
                    </a:p>
                  </a:txBody>
                  <a:tcPr marL="0" marR="68580" marT="68580" marB="6858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25th or 100th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896018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EF098FED-99FA-A269-097D-BE4B6ECFD3E6}"/>
              </a:ext>
            </a:extLst>
          </p:cNvPr>
          <p:cNvSpPr txBox="1"/>
          <p:nvPr/>
        </p:nvSpPr>
        <p:spPr>
          <a:xfrm>
            <a:off x="3736006" y="3563995"/>
            <a:ext cx="1148450" cy="82364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685800">
              <a:lnSpc>
                <a:spcPct val="110000"/>
              </a:lnSpc>
              <a:spcAft>
                <a:spcPts val="1500"/>
              </a:spcAft>
              <a:defRPr/>
            </a:pPr>
            <a:r>
              <a:rPr lang="en-US" dirty="0">
                <a:solidFill>
                  <a:srgbClr val="003A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PMU and SCADA metering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91924D-27B7-795B-A0E0-F8A6A3E2FECE}"/>
              </a:ext>
            </a:extLst>
          </p:cNvPr>
          <p:cNvCxnSpPr>
            <a:cxnSpLocks/>
          </p:cNvCxnSpPr>
          <p:nvPr/>
        </p:nvCxnSpPr>
        <p:spPr>
          <a:xfrm>
            <a:off x="2616869" y="2689082"/>
            <a:ext cx="599010" cy="0"/>
          </a:xfrm>
          <a:prstGeom prst="line">
            <a:avLst/>
          </a:prstGeom>
          <a:ln w="28575" cap="rnd">
            <a:solidFill>
              <a:srgbClr val="002854"/>
            </a:solidFill>
            <a:round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47FD645-7CEE-BF98-8995-F7B2623C0821}"/>
              </a:ext>
            </a:extLst>
          </p:cNvPr>
          <p:cNvGrpSpPr>
            <a:grpSpLocks noChangeAspect="1"/>
          </p:cNvGrpSpPr>
          <p:nvPr/>
        </p:nvGrpSpPr>
        <p:grpSpPr>
          <a:xfrm>
            <a:off x="508545" y="2076894"/>
            <a:ext cx="1998430" cy="1399124"/>
            <a:chOff x="8214628" y="4059015"/>
            <a:chExt cx="3311770" cy="23186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600524-FF1B-3B21-B164-C05A392C83A8}"/>
                </a:ext>
              </a:extLst>
            </p:cNvPr>
            <p:cNvSpPr/>
            <p:nvPr/>
          </p:nvSpPr>
          <p:spPr>
            <a:xfrm>
              <a:off x="8229577" y="4094784"/>
              <a:ext cx="3274599" cy="1718067"/>
            </a:xfrm>
            <a:prstGeom prst="rect">
              <a:avLst/>
            </a:prstGeom>
            <a:solidFill>
              <a:srgbClr val="000C1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500" kern="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7" name="Pictogram_Desktop_Monitor">
              <a:extLst>
                <a:ext uri="{FF2B5EF4-FFF2-40B4-BE49-F238E27FC236}">
                  <a16:creationId xmlns:a16="http://schemas.microsoft.com/office/drawing/2014/main" id="{6514840E-6F00-41ED-3B14-A92E8E1CDF7C}"/>
                </a:ext>
              </a:extLst>
            </p:cNvPr>
            <p:cNvGrpSpPr/>
            <p:nvPr/>
          </p:nvGrpSpPr>
          <p:grpSpPr>
            <a:xfrm>
              <a:off x="8214628" y="4059015"/>
              <a:ext cx="3311770" cy="2318607"/>
              <a:chOff x="7021389" y="2189360"/>
              <a:chExt cx="1764126" cy="1235082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71582A3-E578-A176-6592-5097AE605BF0}"/>
                  </a:ext>
                </a:extLst>
              </p:cNvPr>
              <p:cNvSpPr/>
              <p:nvPr/>
            </p:nvSpPr>
            <p:spPr>
              <a:xfrm>
                <a:off x="7791567" y="3235819"/>
                <a:ext cx="206822" cy="185320"/>
              </a:xfrm>
              <a:custGeom>
                <a:avLst/>
                <a:gdLst>
                  <a:gd name="connsiteX0" fmla="*/ 196165 w 206822"/>
                  <a:gd name="connsiteY0" fmla="*/ 185320 h 185320"/>
                  <a:gd name="connsiteX1" fmla="*/ 10651 w 206822"/>
                  <a:gd name="connsiteY1" fmla="*/ 185320 h 185320"/>
                  <a:gd name="connsiteX2" fmla="*/ 0 w 206822"/>
                  <a:gd name="connsiteY2" fmla="*/ 174670 h 185320"/>
                  <a:gd name="connsiteX3" fmla="*/ 0 w 206822"/>
                  <a:gd name="connsiteY3" fmla="*/ 10651 h 185320"/>
                  <a:gd name="connsiteX4" fmla="*/ 10651 w 206822"/>
                  <a:gd name="connsiteY4" fmla="*/ 0 h 185320"/>
                  <a:gd name="connsiteX5" fmla="*/ 196165 w 206822"/>
                  <a:gd name="connsiteY5" fmla="*/ 0 h 185320"/>
                  <a:gd name="connsiteX6" fmla="*/ 206815 w 206822"/>
                  <a:gd name="connsiteY6" fmla="*/ 10651 h 185320"/>
                  <a:gd name="connsiteX7" fmla="*/ 206815 w 206822"/>
                  <a:gd name="connsiteY7" fmla="*/ 174283 h 185320"/>
                  <a:gd name="connsiteX8" fmla="*/ 196560 w 206822"/>
                  <a:gd name="connsiteY8" fmla="*/ 185313 h 185320"/>
                  <a:gd name="connsiteX9" fmla="*/ 196165 w 206822"/>
                  <a:gd name="connsiteY9" fmla="*/ 185320 h 185320"/>
                  <a:gd name="connsiteX10" fmla="*/ 21882 w 206822"/>
                  <a:gd name="connsiteY10" fmla="*/ 164019 h 185320"/>
                  <a:gd name="connsiteX11" fmla="*/ 185514 w 206822"/>
                  <a:gd name="connsiteY11" fmla="*/ 164019 h 185320"/>
                  <a:gd name="connsiteX12" fmla="*/ 185514 w 206822"/>
                  <a:gd name="connsiteY12" fmla="*/ 21301 h 185320"/>
                  <a:gd name="connsiteX13" fmla="*/ 21301 w 206822"/>
                  <a:gd name="connsiteY13" fmla="*/ 21301 h 18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6822" h="185320">
                    <a:moveTo>
                      <a:pt x="196165" y="185320"/>
                    </a:moveTo>
                    <a:lnTo>
                      <a:pt x="10651" y="185320"/>
                    </a:lnTo>
                    <a:cubicBezTo>
                      <a:pt x="4768" y="185320"/>
                      <a:pt x="0" y="180553"/>
                      <a:pt x="0" y="174670"/>
                    </a:cubicBezTo>
                    <a:lnTo>
                      <a:pt x="0" y="10651"/>
                    </a:lnTo>
                    <a:cubicBezTo>
                      <a:pt x="0" y="4768"/>
                      <a:pt x="4768" y="0"/>
                      <a:pt x="10651" y="0"/>
                    </a:cubicBezTo>
                    <a:lnTo>
                      <a:pt x="196165" y="0"/>
                    </a:lnTo>
                    <a:cubicBezTo>
                      <a:pt x="202048" y="0"/>
                      <a:pt x="206815" y="4768"/>
                      <a:pt x="206815" y="10651"/>
                    </a:cubicBezTo>
                    <a:lnTo>
                      <a:pt x="206815" y="174283"/>
                    </a:lnTo>
                    <a:cubicBezTo>
                      <a:pt x="207028" y="180162"/>
                      <a:pt x="202437" y="185100"/>
                      <a:pt x="196560" y="185313"/>
                    </a:cubicBezTo>
                    <a:cubicBezTo>
                      <a:pt x="196428" y="185319"/>
                      <a:pt x="196296" y="185320"/>
                      <a:pt x="196165" y="185320"/>
                    </a:cubicBezTo>
                    <a:close/>
                    <a:moveTo>
                      <a:pt x="21882" y="164019"/>
                    </a:moveTo>
                    <a:lnTo>
                      <a:pt x="185514" y="164019"/>
                    </a:lnTo>
                    <a:lnTo>
                      <a:pt x="185514" y="21301"/>
                    </a:lnTo>
                    <a:lnTo>
                      <a:pt x="21301" y="21301"/>
                    </a:lnTo>
                    <a:close/>
                  </a:path>
                </a:pathLst>
              </a:custGeom>
              <a:solidFill>
                <a:srgbClr val="003A5D"/>
              </a:solidFill>
              <a:ln w="193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kern="0">
                  <a:solidFill>
                    <a:srgbClr val="003A5D"/>
                  </a:solidFill>
                  <a:latin typeface="Arial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31A539A-C788-85C1-A47C-12C2135C0002}"/>
                  </a:ext>
                </a:extLst>
              </p:cNvPr>
              <p:cNvSpPr/>
              <p:nvPr/>
            </p:nvSpPr>
            <p:spPr>
              <a:xfrm>
                <a:off x="7509423" y="3383002"/>
                <a:ext cx="762002" cy="41440"/>
              </a:xfrm>
              <a:custGeom>
                <a:avLst/>
                <a:gdLst>
                  <a:gd name="connsiteX0" fmla="*/ 755224 w 762002"/>
                  <a:gd name="connsiteY0" fmla="*/ 0 h 41440"/>
                  <a:gd name="connsiteX1" fmla="*/ 762002 w 762002"/>
                  <a:gd name="connsiteY1" fmla="*/ 0 h 41440"/>
                  <a:gd name="connsiteX2" fmla="*/ 762002 w 762002"/>
                  <a:gd name="connsiteY2" fmla="*/ 41440 h 41440"/>
                  <a:gd name="connsiteX3" fmla="*/ 755224 w 762002"/>
                  <a:gd name="connsiteY3" fmla="*/ 41440 h 41440"/>
                  <a:gd name="connsiteX4" fmla="*/ 6778 w 762002"/>
                  <a:gd name="connsiteY4" fmla="*/ 41440 h 41440"/>
                  <a:gd name="connsiteX5" fmla="*/ 0 w 762002"/>
                  <a:gd name="connsiteY5" fmla="*/ 41440 h 41440"/>
                  <a:gd name="connsiteX6" fmla="*/ 0 w 762002"/>
                  <a:gd name="connsiteY6" fmla="*/ 0 h 41440"/>
                  <a:gd name="connsiteX7" fmla="*/ 6778 w 762002"/>
                  <a:gd name="connsiteY7" fmla="*/ 0 h 4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2" h="41440">
                    <a:moveTo>
                      <a:pt x="755224" y="0"/>
                    </a:moveTo>
                    <a:cubicBezTo>
                      <a:pt x="758968" y="0"/>
                      <a:pt x="762002" y="0"/>
                      <a:pt x="762002" y="0"/>
                    </a:cubicBezTo>
                    <a:lnTo>
                      <a:pt x="762002" y="41440"/>
                    </a:lnTo>
                    <a:cubicBezTo>
                      <a:pt x="762002" y="41440"/>
                      <a:pt x="758968" y="41440"/>
                      <a:pt x="755224" y="41440"/>
                    </a:cubicBezTo>
                    <a:lnTo>
                      <a:pt x="6778" y="41440"/>
                    </a:lnTo>
                    <a:cubicBezTo>
                      <a:pt x="3034" y="41440"/>
                      <a:pt x="0" y="41440"/>
                      <a:pt x="0" y="41440"/>
                    </a:cubicBezTo>
                    <a:lnTo>
                      <a:pt x="0" y="0"/>
                    </a:lnTo>
                    <a:cubicBezTo>
                      <a:pt x="0" y="0"/>
                      <a:pt x="3034" y="0"/>
                      <a:pt x="6778" y="0"/>
                    </a:cubicBezTo>
                    <a:close/>
                  </a:path>
                </a:pathLst>
              </a:custGeom>
              <a:solidFill>
                <a:srgbClr val="003A5D"/>
              </a:solidFill>
              <a:ln w="193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kern="0">
                  <a:solidFill>
                    <a:srgbClr val="003A5D"/>
                  </a:solidFill>
                  <a:latin typeface="Arial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81F3ADD-6D51-0518-4247-92B48E03403D}"/>
                  </a:ext>
                </a:extLst>
              </p:cNvPr>
              <p:cNvSpPr/>
              <p:nvPr/>
            </p:nvSpPr>
            <p:spPr>
              <a:xfrm>
                <a:off x="7026273" y="3121191"/>
                <a:ext cx="1742825" cy="21301"/>
              </a:xfrm>
              <a:custGeom>
                <a:avLst/>
                <a:gdLst>
                  <a:gd name="connsiteX0" fmla="*/ 0 w 1742825"/>
                  <a:gd name="connsiteY0" fmla="*/ 0 h 21301"/>
                  <a:gd name="connsiteX1" fmla="*/ 1742826 w 1742825"/>
                  <a:gd name="connsiteY1" fmla="*/ 0 h 21301"/>
                  <a:gd name="connsiteX2" fmla="*/ 1742826 w 1742825"/>
                  <a:gd name="connsiteY2" fmla="*/ 21301 h 21301"/>
                  <a:gd name="connsiteX3" fmla="*/ 0 w 1742825"/>
                  <a:gd name="connsiteY3" fmla="*/ 21301 h 2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2825" h="21301">
                    <a:moveTo>
                      <a:pt x="0" y="0"/>
                    </a:moveTo>
                    <a:lnTo>
                      <a:pt x="1742826" y="0"/>
                    </a:lnTo>
                    <a:lnTo>
                      <a:pt x="1742826" y="21301"/>
                    </a:lnTo>
                    <a:lnTo>
                      <a:pt x="0" y="21301"/>
                    </a:lnTo>
                    <a:close/>
                  </a:path>
                </a:pathLst>
              </a:custGeom>
              <a:solidFill>
                <a:srgbClr val="003A5D"/>
              </a:solidFill>
              <a:ln w="193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kern="0">
                  <a:solidFill>
                    <a:srgbClr val="003A5D"/>
                  </a:solidFill>
                  <a:latin typeface="Arial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3B91721-588E-9900-CB2B-8034DEB5CD2F}"/>
                  </a:ext>
                </a:extLst>
              </p:cNvPr>
              <p:cNvSpPr/>
              <p:nvPr/>
            </p:nvSpPr>
            <p:spPr>
              <a:xfrm>
                <a:off x="7021389" y="2189360"/>
                <a:ext cx="1764126" cy="1060993"/>
              </a:xfrm>
              <a:custGeom>
                <a:avLst/>
                <a:gdLst>
                  <a:gd name="connsiteX0" fmla="*/ 1753476 w 1764126"/>
                  <a:gd name="connsiteY0" fmla="*/ 1060994 h 1060993"/>
                  <a:gd name="connsiteX1" fmla="*/ 10651 w 1764126"/>
                  <a:gd name="connsiteY1" fmla="*/ 1060994 h 1060993"/>
                  <a:gd name="connsiteX2" fmla="*/ 0 w 1764126"/>
                  <a:gd name="connsiteY2" fmla="*/ 1050343 h 1060993"/>
                  <a:gd name="connsiteX3" fmla="*/ 0 w 1764126"/>
                  <a:gd name="connsiteY3" fmla="*/ 10651 h 1060993"/>
                  <a:gd name="connsiteX4" fmla="*/ 10651 w 1764126"/>
                  <a:gd name="connsiteY4" fmla="*/ 0 h 1060993"/>
                  <a:gd name="connsiteX5" fmla="*/ 1753476 w 1764126"/>
                  <a:gd name="connsiteY5" fmla="*/ 0 h 1060993"/>
                  <a:gd name="connsiteX6" fmla="*/ 1764127 w 1764126"/>
                  <a:gd name="connsiteY6" fmla="*/ 10651 h 1060993"/>
                  <a:gd name="connsiteX7" fmla="*/ 1764127 w 1764126"/>
                  <a:gd name="connsiteY7" fmla="*/ 1050343 h 1060993"/>
                  <a:gd name="connsiteX8" fmla="*/ 1753476 w 1764126"/>
                  <a:gd name="connsiteY8" fmla="*/ 1060994 h 1060993"/>
                  <a:gd name="connsiteX9" fmla="*/ 21301 w 1764126"/>
                  <a:gd name="connsiteY9" fmla="*/ 1039692 h 1060993"/>
                  <a:gd name="connsiteX10" fmla="*/ 1742826 w 1764126"/>
                  <a:gd name="connsiteY10" fmla="*/ 1039692 h 1060993"/>
                  <a:gd name="connsiteX11" fmla="*/ 1742826 w 1764126"/>
                  <a:gd name="connsiteY11" fmla="*/ 21301 h 1060993"/>
                  <a:gd name="connsiteX12" fmla="*/ 21301 w 1764126"/>
                  <a:gd name="connsiteY12" fmla="*/ 21301 h 1060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64126" h="1060993">
                    <a:moveTo>
                      <a:pt x="1753476" y="1060994"/>
                    </a:moveTo>
                    <a:lnTo>
                      <a:pt x="10651" y="1060994"/>
                    </a:lnTo>
                    <a:cubicBezTo>
                      <a:pt x="4768" y="1060994"/>
                      <a:pt x="0" y="1056226"/>
                      <a:pt x="0" y="1050343"/>
                    </a:cubicBezTo>
                    <a:lnTo>
                      <a:pt x="0" y="10651"/>
                    </a:lnTo>
                    <a:cubicBezTo>
                      <a:pt x="0" y="4768"/>
                      <a:pt x="4768" y="0"/>
                      <a:pt x="10651" y="0"/>
                    </a:cubicBezTo>
                    <a:lnTo>
                      <a:pt x="1753476" y="0"/>
                    </a:lnTo>
                    <a:cubicBezTo>
                      <a:pt x="1759359" y="0"/>
                      <a:pt x="1764127" y="4768"/>
                      <a:pt x="1764127" y="10651"/>
                    </a:cubicBezTo>
                    <a:lnTo>
                      <a:pt x="1764127" y="1050343"/>
                    </a:lnTo>
                    <a:cubicBezTo>
                      <a:pt x="1764127" y="1056226"/>
                      <a:pt x="1759359" y="1060994"/>
                      <a:pt x="1753476" y="1060994"/>
                    </a:cubicBezTo>
                    <a:close/>
                    <a:moveTo>
                      <a:pt x="21301" y="1039692"/>
                    </a:moveTo>
                    <a:lnTo>
                      <a:pt x="1742826" y="1039692"/>
                    </a:lnTo>
                    <a:lnTo>
                      <a:pt x="1742826" y="21301"/>
                    </a:lnTo>
                    <a:lnTo>
                      <a:pt x="21301" y="21301"/>
                    </a:lnTo>
                    <a:close/>
                  </a:path>
                </a:pathLst>
              </a:custGeom>
              <a:solidFill>
                <a:srgbClr val="003A5D"/>
              </a:solidFill>
              <a:ln w="193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kern="0">
                  <a:solidFill>
                    <a:srgbClr val="003A5D"/>
                  </a:solidFill>
                  <a:latin typeface="Arial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76AE67-E85D-FAF6-6221-7461DC58A776}"/>
                </a:ext>
              </a:extLst>
            </p:cNvPr>
            <p:cNvGrpSpPr/>
            <p:nvPr/>
          </p:nvGrpSpPr>
          <p:grpSpPr>
            <a:xfrm>
              <a:off x="8472770" y="4183722"/>
              <a:ext cx="2777172" cy="1537416"/>
              <a:chOff x="1513840" y="1591680"/>
              <a:chExt cx="9164320" cy="507328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1CCFD51-17FC-9556-6529-D727EFDAEB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33"/>
              <a:stretch/>
            </p:blipFill>
            <p:spPr>
              <a:xfrm>
                <a:off x="1513840" y="1591680"/>
                <a:ext cx="9164320" cy="252312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FD6386B-9015-8C5D-5EF0-B5D3B9A2FD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29"/>
              <a:stretch/>
            </p:blipFill>
            <p:spPr>
              <a:xfrm>
                <a:off x="1513840" y="4246879"/>
                <a:ext cx="9164320" cy="2418081"/>
              </a:xfrm>
              <a:prstGeom prst="rect">
                <a:avLst/>
              </a:prstGeom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EC425-D8CB-349D-31FF-E68B218CF4C8}"/>
              </a:ext>
            </a:extLst>
          </p:cNvPr>
          <p:cNvGrpSpPr/>
          <p:nvPr/>
        </p:nvGrpSpPr>
        <p:grpSpPr>
          <a:xfrm>
            <a:off x="3325774" y="2069567"/>
            <a:ext cx="1998430" cy="1399124"/>
            <a:chOff x="2408871" y="4700643"/>
            <a:chExt cx="2664573" cy="186549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D100B96-9D96-254B-ECE5-FCD0A01D48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08871" y="4700643"/>
              <a:ext cx="2664573" cy="1865498"/>
              <a:chOff x="8214628" y="4059015"/>
              <a:chExt cx="3311770" cy="231860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06742A6-5B6E-B507-AFE5-D1B3401CB0B7}"/>
                  </a:ext>
                </a:extLst>
              </p:cNvPr>
              <p:cNvSpPr/>
              <p:nvPr/>
            </p:nvSpPr>
            <p:spPr>
              <a:xfrm>
                <a:off x="8229577" y="4094784"/>
                <a:ext cx="3274599" cy="1718067"/>
              </a:xfrm>
              <a:prstGeom prst="rect">
                <a:avLst/>
              </a:prstGeom>
              <a:solidFill>
                <a:srgbClr val="000C1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500" kern="0">
                  <a:solidFill>
                    <a:prstClr val="white"/>
                  </a:solidFill>
                  <a:latin typeface="Arial"/>
                </a:endParaRPr>
              </a:p>
            </p:txBody>
          </p:sp>
          <p:grpSp>
            <p:nvGrpSpPr>
              <p:cNvPr id="17" name="Pictogram_Desktop_Monitor">
                <a:extLst>
                  <a:ext uri="{FF2B5EF4-FFF2-40B4-BE49-F238E27FC236}">
                    <a16:creationId xmlns:a16="http://schemas.microsoft.com/office/drawing/2014/main" id="{458EF1F8-C2A2-3B6B-F807-6A4FC8299EAD}"/>
                  </a:ext>
                </a:extLst>
              </p:cNvPr>
              <p:cNvGrpSpPr/>
              <p:nvPr/>
            </p:nvGrpSpPr>
            <p:grpSpPr>
              <a:xfrm>
                <a:off x="8214628" y="4059015"/>
                <a:ext cx="3311770" cy="2318607"/>
                <a:chOff x="7021389" y="2189360"/>
                <a:chExt cx="1764126" cy="1235082"/>
              </a:xfrm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0ADEB862-48FA-5D9B-05A8-71C8DE987B5D}"/>
                    </a:ext>
                  </a:extLst>
                </p:cNvPr>
                <p:cNvSpPr/>
                <p:nvPr/>
              </p:nvSpPr>
              <p:spPr>
                <a:xfrm>
                  <a:off x="7791567" y="3235819"/>
                  <a:ext cx="206822" cy="185320"/>
                </a:xfrm>
                <a:custGeom>
                  <a:avLst/>
                  <a:gdLst>
                    <a:gd name="connsiteX0" fmla="*/ 196165 w 206822"/>
                    <a:gd name="connsiteY0" fmla="*/ 185320 h 185320"/>
                    <a:gd name="connsiteX1" fmla="*/ 10651 w 206822"/>
                    <a:gd name="connsiteY1" fmla="*/ 185320 h 185320"/>
                    <a:gd name="connsiteX2" fmla="*/ 0 w 206822"/>
                    <a:gd name="connsiteY2" fmla="*/ 174670 h 185320"/>
                    <a:gd name="connsiteX3" fmla="*/ 0 w 206822"/>
                    <a:gd name="connsiteY3" fmla="*/ 10651 h 185320"/>
                    <a:gd name="connsiteX4" fmla="*/ 10651 w 206822"/>
                    <a:gd name="connsiteY4" fmla="*/ 0 h 185320"/>
                    <a:gd name="connsiteX5" fmla="*/ 196165 w 206822"/>
                    <a:gd name="connsiteY5" fmla="*/ 0 h 185320"/>
                    <a:gd name="connsiteX6" fmla="*/ 206815 w 206822"/>
                    <a:gd name="connsiteY6" fmla="*/ 10651 h 185320"/>
                    <a:gd name="connsiteX7" fmla="*/ 206815 w 206822"/>
                    <a:gd name="connsiteY7" fmla="*/ 174283 h 185320"/>
                    <a:gd name="connsiteX8" fmla="*/ 196560 w 206822"/>
                    <a:gd name="connsiteY8" fmla="*/ 185313 h 185320"/>
                    <a:gd name="connsiteX9" fmla="*/ 196165 w 206822"/>
                    <a:gd name="connsiteY9" fmla="*/ 185320 h 185320"/>
                    <a:gd name="connsiteX10" fmla="*/ 21882 w 206822"/>
                    <a:gd name="connsiteY10" fmla="*/ 164019 h 185320"/>
                    <a:gd name="connsiteX11" fmla="*/ 185514 w 206822"/>
                    <a:gd name="connsiteY11" fmla="*/ 164019 h 185320"/>
                    <a:gd name="connsiteX12" fmla="*/ 185514 w 206822"/>
                    <a:gd name="connsiteY12" fmla="*/ 21301 h 185320"/>
                    <a:gd name="connsiteX13" fmla="*/ 21301 w 206822"/>
                    <a:gd name="connsiteY13" fmla="*/ 21301 h 18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6822" h="185320">
                      <a:moveTo>
                        <a:pt x="196165" y="185320"/>
                      </a:moveTo>
                      <a:lnTo>
                        <a:pt x="10651" y="185320"/>
                      </a:lnTo>
                      <a:cubicBezTo>
                        <a:pt x="4768" y="185320"/>
                        <a:pt x="0" y="180553"/>
                        <a:pt x="0" y="174670"/>
                      </a:cubicBezTo>
                      <a:lnTo>
                        <a:pt x="0" y="10651"/>
                      </a:lnTo>
                      <a:cubicBezTo>
                        <a:pt x="0" y="4768"/>
                        <a:pt x="4768" y="0"/>
                        <a:pt x="10651" y="0"/>
                      </a:cubicBezTo>
                      <a:lnTo>
                        <a:pt x="196165" y="0"/>
                      </a:lnTo>
                      <a:cubicBezTo>
                        <a:pt x="202048" y="0"/>
                        <a:pt x="206815" y="4768"/>
                        <a:pt x="206815" y="10651"/>
                      </a:cubicBezTo>
                      <a:lnTo>
                        <a:pt x="206815" y="174283"/>
                      </a:lnTo>
                      <a:cubicBezTo>
                        <a:pt x="207028" y="180162"/>
                        <a:pt x="202437" y="185100"/>
                        <a:pt x="196560" y="185313"/>
                      </a:cubicBezTo>
                      <a:cubicBezTo>
                        <a:pt x="196428" y="185319"/>
                        <a:pt x="196296" y="185320"/>
                        <a:pt x="196165" y="185320"/>
                      </a:cubicBezTo>
                      <a:close/>
                      <a:moveTo>
                        <a:pt x="21882" y="164019"/>
                      </a:moveTo>
                      <a:lnTo>
                        <a:pt x="185514" y="164019"/>
                      </a:lnTo>
                      <a:lnTo>
                        <a:pt x="185514" y="21301"/>
                      </a:lnTo>
                      <a:lnTo>
                        <a:pt x="21301" y="21301"/>
                      </a:lnTo>
                      <a:close/>
                    </a:path>
                  </a:pathLst>
                </a:custGeom>
                <a:solidFill>
                  <a:srgbClr val="003A5D"/>
                </a:solidFill>
                <a:ln w="193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en-US" sz="1350" kern="0">
                    <a:solidFill>
                      <a:srgbClr val="003A5D"/>
                    </a:solidFill>
                    <a:latin typeface="Arial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DE4FA7A4-A8F2-FA87-51D1-DB0869765EA7}"/>
                    </a:ext>
                  </a:extLst>
                </p:cNvPr>
                <p:cNvSpPr/>
                <p:nvPr/>
              </p:nvSpPr>
              <p:spPr>
                <a:xfrm>
                  <a:off x="7509423" y="3383002"/>
                  <a:ext cx="762002" cy="41440"/>
                </a:xfrm>
                <a:custGeom>
                  <a:avLst/>
                  <a:gdLst>
                    <a:gd name="connsiteX0" fmla="*/ 755224 w 762002"/>
                    <a:gd name="connsiteY0" fmla="*/ 0 h 41440"/>
                    <a:gd name="connsiteX1" fmla="*/ 762002 w 762002"/>
                    <a:gd name="connsiteY1" fmla="*/ 0 h 41440"/>
                    <a:gd name="connsiteX2" fmla="*/ 762002 w 762002"/>
                    <a:gd name="connsiteY2" fmla="*/ 41440 h 41440"/>
                    <a:gd name="connsiteX3" fmla="*/ 755224 w 762002"/>
                    <a:gd name="connsiteY3" fmla="*/ 41440 h 41440"/>
                    <a:gd name="connsiteX4" fmla="*/ 6778 w 762002"/>
                    <a:gd name="connsiteY4" fmla="*/ 41440 h 41440"/>
                    <a:gd name="connsiteX5" fmla="*/ 0 w 762002"/>
                    <a:gd name="connsiteY5" fmla="*/ 41440 h 41440"/>
                    <a:gd name="connsiteX6" fmla="*/ 0 w 762002"/>
                    <a:gd name="connsiteY6" fmla="*/ 0 h 41440"/>
                    <a:gd name="connsiteX7" fmla="*/ 6778 w 762002"/>
                    <a:gd name="connsiteY7" fmla="*/ 0 h 41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2002" h="41440">
                      <a:moveTo>
                        <a:pt x="755224" y="0"/>
                      </a:moveTo>
                      <a:cubicBezTo>
                        <a:pt x="758968" y="0"/>
                        <a:pt x="762002" y="0"/>
                        <a:pt x="762002" y="0"/>
                      </a:cubicBezTo>
                      <a:lnTo>
                        <a:pt x="762002" y="41440"/>
                      </a:lnTo>
                      <a:cubicBezTo>
                        <a:pt x="762002" y="41440"/>
                        <a:pt x="758968" y="41440"/>
                        <a:pt x="755224" y="41440"/>
                      </a:cubicBezTo>
                      <a:lnTo>
                        <a:pt x="6778" y="41440"/>
                      </a:lnTo>
                      <a:cubicBezTo>
                        <a:pt x="3034" y="41440"/>
                        <a:pt x="0" y="41440"/>
                        <a:pt x="0" y="41440"/>
                      </a:cubicBezTo>
                      <a:lnTo>
                        <a:pt x="0" y="0"/>
                      </a:lnTo>
                      <a:cubicBezTo>
                        <a:pt x="0" y="0"/>
                        <a:pt x="3034" y="0"/>
                        <a:pt x="6778" y="0"/>
                      </a:cubicBezTo>
                      <a:close/>
                    </a:path>
                  </a:pathLst>
                </a:custGeom>
                <a:solidFill>
                  <a:srgbClr val="003A5D"/>
                </a:solidFill>
                <a:ln w="193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en-US" sz="1350" kern="0">
                    <a:solidFill>
                      <a:srgbClr val="003A5D"/>
                    </a:solidFill>
                    <a:latin typeface="Arial"/>
                  </a:endParaRPr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CC93CB81-D7BE-A4AC-C58C-8EBE1909A40C}"/>
                    </a:ext>
                  </a:extLst>
                </p:cNvPr>
                <p:cNvSpPr/>
                <p:nvPr/>
              </p:nvSpPr>
              <p:spPr>
                <a:xfrm>
                  <a:off x="7026273" y="3121191"/>
                  <a:ext cx="1742825" cy="21301"/>
                </a:xfrm>
                <a:custGeom>
                  <a:avLst/>
                  <a:gdLst>
                    <a:gd name="connsiteX0" fmla="*/ 0 w 1742825"/>
                    <a:gd name="connsiteY0" fmla="*/ 0 h 21301"/>
                    <a:gd name="connsiteX1" fmla="*/ 1742826 w 1742825"/>
                    <a:gd name="connsiteY1" fmla="*/ 0 h 21301"/>
                    <a:gd name="connsiteX2" fmla="*/ 1742826 w 1742825"/>
                    <a:gd name="connsiteY2" fmla="*/ 21301 h 21301"/>
                    <a:gd name="connsiteX3" fmla="*/ 0 w 1742825"/>
                    <a:gd name="connsiteY3" fmla="*/ 21301 h 21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42825" h="21301">
                      <a:moveTo>
                        <a:pt x="0" y="0"/>
                      </a:moveTo>
                      <a:lnTo>
                        <a:pt x="1742826" y="0"/>
                      </a:lnTo>
                      <a:lnTo>
                        <a:pt x="1742826" y="21301"/>
                      </a:lnTo>
                      <a:lnTo>
                        <a:pt x="0" y="21301"/>
                      </a:lnTo>
                      <a:close/>
                    </a:path>
                  </a:pathLst>
                </a:custGeom>
                <a:solidFill>
                  <a:srgbClr val="003A5D"/>
                </a:solidFill>
                <a:ln w="193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en-US" sz="1350" kern="0">
                    <a:solidFill>
                      <a:srgbClr val="003A5D"/>
                    </a:solidFill>
                    <a:latin typeface="Arial"/>
                  </a:endParaRPr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6135EEF-C190-235C-1380-793150045093}"/>
                    </a:ext>
                  </a:extLst>
                </p:cNvPr>
                <p:cNvSpPr/>
                <p:nvPr/>
              </p:nvSpPr>
              <p:spPr>
                <a:xfrm>
                  <a:off x="7021389" y="2189360"/>
                  <a:ext cx="1764126" cy="1060993"/>
                </a:xfrm>
                <a:custGeom>
                  <a:avLst/>
                  <a:gdLst>
                    <a:gd name="connsiteX0" fmla="*/ 1753476 w 1764126"/>
                    <a:gd name="connsiteY0" fmla="*/ 1060994 h 1060993"/>
                    <a:gd name="connsiteX1" fmla="*/ 10651 w 1764126"/>
                    <a:gd name="connsiteY1" fmla="*/ 1060994 h 1060993"/>
                    <a:gd name="connsiteX2" fmla="*/ 0 w 1764126"/>
                    <a:gd name="connsiteY2" fmla="*/ 1050343 h 1060993"/>
                    <a:gd name="connsiteX3" fmla="*/ 0 w 1764126"/>
                    <a:gd name="connsiteY3" fmla="*/ 10651 h 1060993"/>
                    <a:gd name="connsiteX4" fmla="*/ 10651 w 1764126"/>
                    <a:gd name="connsiteY4" fmla="*/ 0 h 1060993"/>
                    <a:gd name="connsiteX5" fmla="*/ 1753476 w 1764126"/>
                    <a:gd name="connsiteY5" fmla="*/ 0 h 1060993"/>
                    <a:gd name="connsiteX6" fmla="*/ 1764127 w 1764126"/>
                    <a:gd name="connsiteY6" fmla="*/ 10651 h 1060993"/>
                    <a:gd name="connsiteX7" fmla="*/ 1764127 w 1764126"/>
                    <a:gd name="connsiteY7" fmla="*/ 1050343 h 1060993"/>
                    <a:gd name="connsiteX8" fmla="*/ 1753476 w 1764126"/>
                    <a:gd name="connsiteY8" fmla="*/ 1060994 h 1060993"/>
                    <a:gd name="connsiteX9" fmla="*/ 21301 w 1764126"/>
                    <a:gd name="connsiteY9" fmla="*/ 1039692 h 1060993"/>
                    <a:gd name="connsiteX10" fmla="*/ 1742826 w 1764126"/>
                    <a:gd name="connsiteY10" fmla="*/ 1039692 h 1060993"/>
                    <a:gd name="connsiteX11" fmla="*/ 1742826 w 1764126"/>
                    <a:gd name="connsiteY11" fmla="*/ 21301 h 1060993"/>
                    <a:gd name="connsiteX12" fmla="*/ 21301 w 1764126"/>
                    <a:gd name="connsiteY12" fmla="*/ 21301 h 1060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64126" h="1060993">
                      <a:moveTo>
                        <a:pt x="1753476" y="1060994"/>
                      </a:moveTo>
                      <a:lnTo>
                        <a:pt x="10651" y="1060994"/>
                      </a:lnTo>
                      <a:cubicBezTo>
                        <a:pt x="4768" y="1060994"/>
                        <a:pt x="0" y="1056226"/>
                        <a:pt x="0" y="1050343"/>
                      </a:cubicBezTo>
                      <a:lnTo>
                        <a:pt x="0" y="10651"/>
                      </a:lnTo>
                      <a:cubicBezTo>
                        <a:pt x="0" y="4768"/>
                        <a:pt x="4768" y="0"/>
                        <a:pt x="10651" y="0"/>
                      </a:cubicBezTo>
                      <a:lnTo>
                        <a:pt x="1753476" y="0"/>
                      </a:lnTo>
                      <a:cubicBezTo>
                        <a:pt x="1759359" y="0"/>
                        <a:pt x="1764127" y="4768"/>
                        <a:pt x="1764127" y="10651"/>
                      </a:cubicBezTo>
                      <a:lnTo>
                        <a:pt x="1764127" y="1050343"/>
                      </a:lnTo>
                      <a:cubicBezTo>
                        <a:pt x="1764127" y="1056226"/>
                        <a:pt x="1759359" y="1060994"/>
                        <a:pt x="1753476" y="1060994"/>
                      </a:cubicBezTo>
                      <a:close/>
                      <a:moveTo>
                        <a:pt x="21301" y="1039692"/>
                      </a:moveTo>
                      <a:lnTo>
                        <a:pt x="1742826" y="1039692"/>
                      </a:lnTo>
                      <a:lnTo>
                        <a:pt x="1742826" y="21301"/>
                      </a:lnTo>
                      <a:lnTo>
                        <a:pt x="21301" y="21301"/>
                      </a:lnTo>
                      <a:close/>
                    </a:path>
                  </a:pathLst>
                </a:custGeom>
                <a:solidFill>
                  <a:srgbClr val="003A5D"/>
                </a:solidFill>
                <a:ln w="193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en-US" sz="1350" kern="0">
                    <a:solidFill>
                      <a:srgbClr val="003A5D"/>
                    </a:solidFill>
                    <a:latin typeface="Arial"/>
                  </a:endParaRPr>
                </a:p>
              </p:txBody>
            </p:sp>
          </p:grp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F100FF-325D-0C6D-1EDE-F998724D9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820" y="4777034"/>
              <a:ext cx="2404106" cy="1362705"/>
            </a:xfrm>
            <a:prstGeom prst="rect">
              <a:avLst/>
            </a:prstGeom>
          </p:spPr>
        </p:pic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4EFF1C29-61AF-2142-758E-AEB99E2F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6"/>
            <a:ext cx="4675369" cy="1682274"/>
          </a:xfrm>
        </p:spPr>
        <p:txBody>
          <a:bodyPr/>
          <a:lstStyle/>
          <a:p>
            <a:r>
              <a:rPr lang="en-US" dirty="0"/>
              <a:t>Software derived PMU and SCADA metering applications</a:t>
            </a:r>
            <a:endParaRPr lang="pt-B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7D94E4-7B4F-5CFC-70ED-B4B445FA6917}"/>
              </a:ext>
            </a:extLst>
          </p:cNvPr>
          <p:cNvSpPr/>
          <p:nvPr/>
        </p:nvSpPr>
        <p:spPr>
          <a:xfrm>
            <a:off x="517566" y="3563996"/>
            <a:ext cx="1998430" cy="823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srgbClr val="003A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waveform</a:t>
            </a:r>
          </a:p>
          <a:p>
            <a:pPr algn="ctr" defTabSz="685800">
              <a:defRPr/>
            </a:pPr>
            <a:r>
              <a:rPr lang="en-US" dirty="0">
                <a:solidFill>
                  <a:srgbClr val="003A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</a:t>
            </a:r>
          </a:p>
        </p:txBody>
      </p:sp>
    </p:spTree>
    <p:extLst>
      <p:ext uri="{BB962C8B-B14F-4D97-AF65-F5344CB8AC3E}">
        <p14:creationId xmlns:p14="http://schemas.microsoft.com/office/powerpoint/2010/main" val="1554170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22BD2A-7C4F-F1CC-7366-699687686AAF}"/>
              </a:ext>
            </a:extLst>
          </p:cNvPr>
          <p:cNvSpPr/>
          <p:nvPr/>
        </p:nvSpPr>
        <p:spPr>
          <a:xfrm>
            <a:off x="0" y="4213614"/>
            <a:ext cx="9144000" cy="944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9C5220-F0C2-B52D-6BAE-E896881FB799}"/>
              </a:ext>
            </a:extLst>
          </p:cNvPr>
          <p:cNvGrpSpPr>
            <a:grpSpLocks noChangeAspect="1"/>
          </p:cNvGrpSpPr>
          <p:nvPr/>
        </p:nvGrpSpPr>
        <p:grpSpPr>
          <a:xfrm>
            <a:off x="2766459" y="1800703"/>
            <a:ext cx="1406662" cy="1222512"/>
            <a:chOff x="8159704" y="3333135"/>
            <a:chExt cx="2160266" cy="1877458"/>
          </a:xfrm>
        </p:grpSpPr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CDE76557-9D7E-0DE5-7B23-4FD203BD13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197976" y="3333135"/>
              <a:ext cx="2087010" cy="18774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720B16A-E291-F0E0-1F5F-477DE5EAC552}"/>
                </a:ext>
              </a:extLst>
            </p:cNvPr>
            <p:cNvGrpSpPr/>
            <p:nvPr/>
          </p:nvGrpSpPr>
          <p:grpSpPr>
            <a:xfrm>
              <a:off x="8159704" y="3635196"/>
              <a:ext cx="2160266" cy="1292083"/>
              <a:chOff x="8159704" y="3635196"/>
              <a:chExt cx="2160266" cy="1292083"/>
            </a:xfrm>
          </p:grpSpPr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534EB484-02C8-FD53-AB20-9663D35D4189}"/>
                  </a:ext>
                </a:extLst>
              </p:cNvPr>
              <p:cNvSpPr/>
              <p:nvPr/>
            </p:nvSpPr>
            <p:spPr>
              <a:xfrm>
                <a:off x="8159704" y="4748410"/>
                <a:ext cx="73152" cy="69767"/>
              </a:xfrm>
              <a:prstGeom prst="flowChartConnector">
                <a:avLst/>
              </a:prstGeom>
              <a:solidFill>
                <a:srgbClr val="FC5B3E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685800">
                  <a:defRPr/>
                </a:pPr>
                <a:endParaRPr lang="en-US" sz="1350">
                  <a:noFill/>
                  <a:latin typeface="Arial"/>
                </a:endParaRPr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416EA089-5E73-154F-1538-FB657B8DE726}"/>
                  </a:ext>
                </a:extLst>
              </p:cNvPr>
              <p:cNvSpPr/>
              <p:nvPr/>
            </p:nvSpPr>
            <p:spPr>
              <a:xfrm>
                <a:off x="8233511" y="4393162"/>
                <a:ext cx="73152" cy="69767"/>
              </a:xfrm>
              <a:prstGeom prst="flowChartConnector">
                <a:avLst/>
              </a:prstGeom>
              <a:solidFill>
                <a:srgbClr val="FC5B3E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685800">
                  <a:defRPr/>
                </a:pPr>
                <a:endParaRPr lang="en-US" sz="1350">
                  <a:noFill/>
                  <a:latin typeface="Arial"/>
                </a:endParaRPr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C1D9CF51-FD0A-D37A-B5C5-8AE0563633C6}"/>
                  </a:ext>
                </a:extLst>
              </p:cNvPr>
              <p:cNvSpPr/>
              <p:nvPr/>
            </p:nvSpPr>
            <p:spPr>
              <a:xfrm>
                <a:off x="8451283" y="3635196"/>
                <a:ext cx="73152" cy="69767"/>
              </a:xfrm>
              <a:prstGeom prst="flowChartConnector">
                <a:avLst/>
              </a:prstGeom>
              <a:solidFill>
                <a:srgbClr val="FC5B3E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685800">
                  <a:defRPr/>
                </a:pPr>
                <a:endParaRPr lang="en-US" sz="1350">
                  <a:noFill/>
                  <a:latin typeface="Arial"/>
                </a:endParaRPr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7AD0D2B8-72B4-D1C5-75C7-EE2F71B30DB1}"/>
                  </a:ext>
                </a:extLst>
              </p:cNvPr>
              <p:cNvSpPr/>
              <p:nvPr/>
            </p:nvSpPr>
            <p:spPr>
              <a:xfrm>
                <a:off x="9173360" y="3758752"/>
                <a:ext cx="73152" cy="69767"/>
              </a:xfrm>
              <a:prstGeom prst="flowChartConnector">
                <a:avLst/>
              </a:prstGeom>
              <a:solidFill>
                <a:srgbClr val="FC5B3E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685800">
                  <a:defRPr/>
                </a:pPr>
                <a:endParaRPr lang="en-US" sz="1350">
                  <a:noFill/>
                  <a:latin typeface="Arial"/>
                </a:endParaRPr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22AE728A-6BB5-ED7C-CB2B-AC3C7957C13E}"/>
                  </a:ext>
                </a:extLst>
              </p:cNvPr>
              <p:cNvSpPr/>
              <p:nvPr/>
            </p:nvSpPr>
            <p:spPr>
              <a:xfrm>
                <a:off x="9896505" y="3912658"/>
                <a:ext cx="73152" cy="69767"/>
              </a:xfrm>
              <a:prstGeom prst="flowChartConnector">
                <a:avLst/>
              </a:prstGeom>
              <a:solidFill>
                <a:srgbClr val="FC5B3E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685800">
                  <a:defRPr/>
                </a:pPr>
                <a:endParaRPr lang="en-US" sz="1350">
                  <a:noFill/>
                  <a:latin typeface="Arial"/>
                </a:endParaRPr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9F74E769-BA1C-A6ED-6988-823A72A368EC}"/>
                  </a:ext>
                </a:extLst>
              </p:cNvPr>
              <p:cNvSpPr/>
              <p:nvPr/>
            </p:nvSpPr>
            <p:spPr>
              <a:xfrm>
                <a:off x="9954873" y="4283537"/>
                <a:ext cx="73152" cy="69767"/>
              </a:xfrm>
              <a:prstGeom prst="flowChartConnector">
                <a:avLst/>
              </a:prstGeom>
              <a:solidFill>
                <a:srgbClr val="FC5B3E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685800">
                  <a:defRPr/>
                </a:pPr>
                <a:endParaRPr lang="en-US" sz="1350">
                  <a:noFill/>
                  <a:latin typeface="Arial"/>
                </a:endParaRPr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987DFCA0-978D-0FB8-063F-9180FD39B064}"/>
                  </a:ext>
                </a:extLst>
              </p:cNvPr>
              <p:cNvSpPr/>
              <p:nvPr/>
            </p:nvSpPr>
            <p:spPr>
              <a:xfrm>
                <a:off x="10016178" y="4672164"/>
                <a:ext cx="73152" cy="69767"/>
              </a:xfrm>
              <a:prstGeom prst="flowChartConnector">
                <a:avLst/>
              </a:prstGeom>
              <a:solidFill>
                <a:srgbClr val="FC5B3E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685800">
                  <a:defRPr/>
                </a:pPr>
                <a:endParaRPr lang="en-US" sz="1350">
                  <a:noFill/>
                  <a:latin typeface="Arial"/>
                </a:endParaRPr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2C17C5F4-B007-0043-C2B6-01AF9BB2BC9C}"/>
                  </a:ext>
                </a:extLst>
              </p:cNvPr>
              <p:cNvSpPr/>
              <p:nvPr/>
            </p:nvSpPr>
            <p:spPr>
              <a:xfrm>
                <a:off x="10246818" y="4626632"/>
                <a:ext cx="73152" cy="69767"/>
              </a:xfrm>
              <a:prstGeom prst="flowChartConnector">
                <a:avLst/>
              </a:prstGeom>
              <a:solidFill>
                <a:srgbClr val="FC5B3E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685800">
                  <a:defRPr/>
                </a:pPr>
                <a:endParaRPr lang="en-US" sz="1350">
                  <a:noFill/>
                  <a:latin typeface="Arial"/>
                </a:endParaRPr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148BA787-6165-309C-92BC-B4113CCC9E27}"/>
                  </a:ext>
                </a:extLst>
              </p:cNvPr>
              <p:cNvSpPr/>
              <p:nvPr/>
            </p:nvSpPr>
            <p:spPr>
              <a:xfrm>
                <a:off x="8295517" y="4001021"/>
                <a:ext cx="73152" cy="69767"/>
              </a:xfrm>
              <a:prstGeom prst="flowChartConnector">
                <a:avLst/>
              </a:prstGeom>
              <a:solidFill>
                <a:srgbClr val="FC5B3E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685800">
                  <a:defRPr/>
                </a:pPr>
                <a:endParaRPr lang="en-US" sz="1350">
                  <a:noFill/>
                  <a:latin typeface="Arial"/>
                </a:endParaRPr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02CA0B51-F148-2B84-955C-AB9A0B715D7F}"/>
                  </a:ext>
                </a:extLst>
              </p:cNvPr>
              <p:cNvSpPr/>
              <p:nvPr/>
            </p:nvSpPr>
            <p:spPr>
              <a:xfrm>
                <a:off x="8554137" y="4102073"/>
                <a:ext cx="73152" cy="69767"/>
              </a:xfrm>
              <a:prstGeom prst="flowChartConnector">
                <a:avLst/>
              </a:prstGeom>
              <a:solidFill>
                <a:srgbClr val="FC5B3E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685800">
                  <a:defRPr/>
                </a:pPr>
                <a:endParaRPr lang="en-US" sz="1350">
                  <a:noFill/>
                  <a:latin typeface="Arial"/>
                </a:endParaRPr>
              </a:p>
            </p:txBody>
          </p:sp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0EA651A5-47FC-1BDF-C1CB-D65AD8C84051}"/>
                  </a:ext>
                </a:extLst>
              </p:cNvPr>
              <p:cNvSpPr/>
              <p:nvPr/>
            </p:nvSpPr>
            <p:spPr>
              <a:xfrm>
                <a:off x="8624456" y="4541606"/>
                <a:ext cx="73152" cy="69767"/>
              </a:xfrm>
              <a:prstGeom prst="flowChartConnector">
                <a:avLst/>
              </a:prstGeom>
              <a:solidFill>
                <a:srgbClr val="FC5B3E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685800">
                  <a:defRPr/>
                </a:pPr>
                <a:endParaRPr lang="en-US" sz="1350">
                  <a:noFill/>
                  <a:latin typeface="Arial"/>
                </a:endParaRPr>
              </a:p>
            </p:txBody>
          </p:sp>
          <p:sp>
            <p:nvSpPr>
              <p:cNvPr id="42" name="Flowchart: Connector 41">
                <a:extLst>
                  <a:ext uri="{FF2B5EF4-FFF2-40B4-BE49-F238E27FC236}">
                    <a16:creationId xmlns:a16="http://schemas.microsoft.com/office/drawing/2014/main" id="{F1A29E3D-A7BE-26D9-81E9-3157A87C2966}"/>
                  </a:ext>
                </a:extLst>
              </p:cNvPr>
              <p:cNvSpPr/>
              <p:nvPr/>
            </p:nvSpPr>
            <p:spPr>
              <a:xfrm>
                <a:off x="8821584" y="4857512"/>
                <a:ext cx="73152" cy="69767"/>
              </a:xfrm>
              <a:prstGeom prst="flowChartConnector">
                <a:avLst/>
              </a:prstGeom>
              <a:solidFill>
                <a:srgbClr val="FC5B3E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685800">
                  <a:defRPr/>
                </a:pPr>
                <a:endParaRPr lang="en-US" sz="1350">
                  <a:noFill/>
                  <a:latin typeface="Arial"/>
                </a:endParaRPr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385EA9E3-BA30-54EF-2D36-B0477F8E1E41}"/>
                  </a:ext>
                </a:extLst>
              </p:cNvPr>
              <p:cNvSpPr/>
              <p:nvPr/>
            </p:nvSpPr>
            <p:spPr>
              <a:xfrm>
                <a:off x="8913285" y="4431981"/>
                <a:ext cx="73152" cy="69767"/>
              </a:xfrm>
              <a:prstGeom prst="flowChartConnector">
                <a:avLst/>
              </a:prstGeom>
              <a:solidFill>
                <a:srgbClr val="FC5B3E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685800">
                  <a:defRPr/>
                </a:pPr>
                <a:endParaRPr lang="en-US" sz="1350">
                  <a:noFill/>
                  <a:latin typeface="Arial"/>
                </a:endParaRPr>
              </a:p>
            </p:txBody>
          </p:sp>
          <p:sp>
            <p:nvSpPr>
              <p:cNvPr id="44" name="Flowchart: Connector 43">
                <a:extLst>
                  <a:ext uri="{FF2B5EF4-FFF2-40B4-BE49-F238E27FC236}">
                    <a16:creationId xmlns:a16="http://schemas.microsoft.com/office/drawing/2014/main" id="{E15CDFCA-4642-BC14-29F8-BAC71E73E804}"/>
                  </a:ext>
                </a:extLst>
              </p:cNvPr>
              <p:cNvSpPr/>
              <p:nvPr/>
            </p:nvSpPr>
            <p:spPr>
              <a:xfrm>
                <a:off x="8972348" y="4018211"/>
                <a:ext cx="73152" cy="69767"/>
              </a:xfrm>
              <a:prstGeom prst="flowChartConnector">
                <a:avLst/>
              </a:prstGeom>
              <a:solidFill>
                <a:srgbClr val="FC5B3E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685800">
                  <a:defRPr/>
                </a:pPr>
                <a:endParaRPr lang="en-US" sz="1350">
                  <a:noFill/>
                  <a:latin typeface="Arial"/>
                </a:endParaRPr>
              </a:p>
            </p:txBody>
          </p:sp>
          <p:sp>
            <p:nvSpPr>
              <p:cNvPr id="45" name="Flowchart: Connector 44">
                <a:extLst>
                  <a:ext uri="{FF2B5EF4-FFF2-40B4-BE49-F238E27FC236}">
                    <a16:creationId xmlns:a16="http://schemas.microsoft.com/office/drawing/2014/main" id="{B876F0F0-43A6-0855-1CDF-EC09BE93E4AB}"/>
                  </a:ext>
                </a:extLst>
              </p:cNvPr>
              <p:cNvSpPr/>
              <p:nvPr/>
            </p:nvSpPr>
            <p:spPr>
              <a:xfrm>
                <a:off x="9253400" y="4168709"/>
                <a:ext cx="73152" cy="69767"/>
              </a:xfrm>
              <a:prstGeom prst="flowChartConnector">
                <a:avLst/>
              </a:prstGeom>
              <a:solidFill>
                <a:srgbClr val="FC5B3E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685800">
                  <a:defRPr/>
                </a:pPr>
                <a:endParaRPr lang="en-US" sz="1350">
                  <a:noFill/>
                  <a:latin typeface="Arial"/>
                </a:endParaRPr>
              </a:p>
            </p:txBody>
          </p:sp>
          <p:sp>
            <p:nvSpPr>
              <p:cNvPr id="46" name="Flowchart: Connector 45">
                <a:extLst>
                  <a:ext uri="{FF2B5EF4-FFF2-40B4-BE49-F238E27FC236}">
                    <a16:creationId xmlns:a16="http://schemas.microsoft.com/office/drawing/2014/main" id="{5BC722A3-ECD9-AACC-5304-2801DFC8599D}"/>
                  </a:ext>
                </a:extLst>
              </p:cNvPr>
              <p:cNvSpPr/>
              <p:nvPr/>
            </p:nvSpPr>
            <p:spPr>
              <a:xfrm>
                <a:off x="9317852" y="4591318"/>
                <a:ext cx="73152" cy="69767"/>
              </a:xfrm>
              <a:prstGeom prst="flowChartConnector">
                <a:avLst/>
              </a:prstGeom>
              <a:solidFill>
                <a:srgbClr val="FC5B3E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685800">
                  <a:defRPr/>
                </a:pPr>
                <a:endParaRPr lang="en-US" sz="1350">
                  <a:noFill/>
                  <a:latin typeface="Arial"/>
                </a:endParaRPr>
              </a:p>
            </p:txBody>
          </p:sp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516D7D78-0B77-3A13-557E-CC03938AF326}"/>
                  </a:ext>
                </a:extLst>
              </p:cNvPr>
              <p:cNvSpPr/>
              <p:nvPr/>
            </p:nvSpPr>
            <p:spPr>
              <a:xfrm>
                <a:off x="9574811" y="4570483"/>
                <a:ext cx="73152" cy="69767"/>
              </a:xfrm>
              <a:prstGeom prst="flowChartConnector">
                <a:avLst/>
              </a:prstGeom>
              <a:solidFill>
                <a:srgbClr val="FC5B3E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685800">
                  <a:defRPr/>
                </a:pPr>
                <a:endParaRPr lang="en-US" sz="1350">
                  <a:noFill/>
                  <a:latin typeface="Arial"/>
                </a:endParaRPr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id="{0349B32D-BB65-53A8-D02A-A2AD304259BA}"/>
                  </a:ext>
                </a:extLst>
              </p:cNvPr>
              <p:cNvSpPr/>
              <p:nvPr/>
            </p:nvSpPr>
            <p:spPr>
              <a:xfrm>
                <a:off x="9644413" y="4127843"/>
                <a:ext cx="73152" cy="69767"/>
              </a:xfrm>
              <a:prstGeom prst="flowChartConnector">
                <a:avLst/>
              </a:prstGeom>
              <a:solidFill>
                <a:srgbClr val="FC5B3E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 defTabSz="685800">
                  <a:defRPr/>
                </a:pPr>
                <a:endParaRPr lang="en-US" sz="1350">
                  <a:noFill/>
                  <a:latin typeface="Arial"/>
                </a:endParaRPr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id="{C0E4DDE2-CC5D-D5C2-4CFF-0A9CCBF8FD2F}"/>
                  </a:ext>
                </a:extLst>
              </p:cNvPr>
              <p:cNvSpPr/>
              <p:nvPr/>
            </p:nvSpPr>
            <p:spPr>
              <a:xfrm>
                <a:off x="9734207" y="3656826"/>
                <a:ext cx="73152" cy="69767"/>
              </a:xfrm>
              <a:prstGeom prst="flowChartConnector">
                <a:avLst/>
              </a:prstGeom>
              <a:solidFill>
                <a:srgbClr val="FC5B3E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US" sz="1350">
                  <a:noFill/>
                  <a:latin typeface="Arial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9F2600F-35F6-41F2-AE0D-DF17BF4B2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87" y="1935057"/>
            <a:ext cx="1871132" cy="110199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6CE59D-DC61-8E06-0893-9A343C7B6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538173"/>
              </p:ext>
            </p:extLst>
          </p:nvPr>
        </p:nvGraphicFramePr>
        <p:xfrm>
          <a:off x="381000" y="3144597"/>
          <a:ext cx="8500606" cy="1748790"/>
        </p:xfrm>
        <a:graphic>
          <a:graphicData uri="http://schemas.openxmlformats.org/drawingml/2006/table">
            <a:tbl>
              <a:tblPr firstRow="1" bandRow="1"/>
              <a:tblGrid>
                <a:gridCol w="1015224">
                  <a:extLst>
                    <a:ext uri="{9D8B030D-6E8A-4147-A177-3AD203B41FA5}">
                      <a16:colId xmlns:a16="http://schemas.microsoft.com/office/drawing/2014/main" val="1372704140"/>
                    </a:ext>
                  </a:extLst>
                </a:gridCol>
                <a:gridCol w="1578194">
                  <a:extLst>
                    <a:ext uri="{9D8B030D-6E8A-4147-A177-3AD203B41FA5}">
                      <a16:colId xmlns:a16="http://schemas.microsoft.com/office/drawing/2014/main" val="2218504495"/>
                    </a:ext>
                  </a:extLst>
                </a:gridCol>
                <a:gridCol w="1248061">
                  <a:extLst>
                    <a:ext uri="{9D8B030D-6E8A-4147-A177-3AD203B41FA5}">
                      <a16:colId xmlns:a16="http://schemas.microsoft.com/office/drawing/2014/main" val="1569841677"/>
                    </a:ext>
                  </a:extLst>
                </a:gridCol>
                <a:gridCol w="2302875">
                  <a:extLst>
                    <a:ext uri="{9D8B030D-6E8A-4147-A177-3AD203B41FA5}">
                      <a16:colId xmlns:a16="http://schemas.microsoft.com/office/drawing/2014/main" val="1793447843"/>
                    </a:ext>
                  </a:extLst>
                </a:gridCol>
                <a:gridCol w="2356252">
                  <a:extLst>
                    <a:ext uri="{9D8B030D-6E8A-4147-A177-3AD203B41FA5}">
                      <a16:colId xmlns:a16="http://schemas.microsoft.com/office/drawing/2014/main" val="2020418433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marL="0" marR="68580" marT="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rate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(ksps)</a:t>
                      </a:r>
                    </a:p>
                  </a:txBody>
                  <a:tcPr marL="0" marR="68580" marT="0" marB="34290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Channels</a:t>
                      </a:r>
                    </a:p>
                  </a:txBody>
                  <a:tcPr marL="0" marR="68580" marT="0" marB="34290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bandwidth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(kbps)</a:t>
                      </a:r>
                    </a:p>
                  </a:txBody>
                  <a:tcPr marL="0" marR="0" marT="0" marB="34290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 per channel </a:t>
                      </a:r>
                      <a:br>
                        <a:rPr lang="en-US" sz="1800" b="1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1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(GB per day)</a:t>
                      </a:r>
                    </a:p>
                  </a:txBody>
                  <a:tcPr marL="0" marR="0" marT="0" marB="34290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7574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Meter</a:t>
                      </a:r>
                    </a:p>
                  </a:txBody>
                  <a:tcPr marL="0" marR="6858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3.0</a:t>
                      </a:r>
                    </a:p>
                  </a:txBody>
                  <a:tcPr marL="0" marR="68580" marT="68580" marB="68580" anchor="ctr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68580" marT="68580" marB="68580" anchor="ctr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0" marR="0" marT="68580" marB="68580" anchor="ctr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68580" marB="68580" anchor="ctr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46108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DFR</a:t>
                      </a:r>
                    </a:p>
                  </a:txBody>
                  <a:tcPr marL="0" marR="68580" marT="685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3.0</a:t>
                      </a:r>
                    </a:p>
                  </a:txBody>
                  <a:tcPr marL="0" marR="68580" marT="68580" marB="0" anchor="ctr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0" marR="68580" marT="68580" marB="0" anchor="ctr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9,700</a:t>
                      </a:r>
                    </a:p>
                  </a:txBody>
                  <a:tcPr marL="0" marR="0" marT="68580" marB="0" anchor="ctr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68580" marB="0" anchor="ctr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40616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</a:t>
                      </a:r>
                    </a:p>
                  </a:txBody>
                  <a:tcPr marL="0" marR="6858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</a:t>
                      </a:r>
                    </a:p>
                  </a:txBody>
                  <a:tcPr marL="0" marR="68580" marT="68580" marB="68580" anchor="ctr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68580" marT="68580" marB="68580" anchor="ctr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11,100</a:t>
                      </a:r>
                    </a:p>
                  </a:txBody>
                  <a:tcPr marL="0" marR="0" marT="68580" marB="68580" anchor="ctr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8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68580" marB="68580" anchor="ctr">
                    <a:lnL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102944"/>
                  </a:ext>
                </a:extLst>
              </a:tr>
            </a:tbl>
          </a:graphicData>
        </a:graphic>
      </p:graphicFrame>
      <p:sp>
        <p:nvSpPr>
          <p:cNvPr id="33" name="Title 1">
            <a:extLst>
              <a:ext uri="{FF2B5EF4-FFF2-40B4-BE49-F238E27FC236}">
                <a16:creationId xmlns:a16="http://schemas.microsoft.com/office/drawing/2014/main" id="{8938501D-2CCB-9CF2-DAA5-2EF23728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6"/>
            <a:ext cx="6818700" cy="1502747"/>
          </a:xfrm>
        </p:spPr>
        <p:txBody>
          <a:bodyPr/>
          <a:lstStyle/>
          <a:p>
            <a:r>
              <a:rPr lang="en-US" dirty="0"/>
              <a:t>Consider network bandwidth and storage when streaming and recording ksps data</a:t>
            </a:r>
          </a:p>
        </p:txBody>
      </p:sp>
    </p:spTree>
    <p:extLst>
      <p:ext uri="{BB962C8B-B14F-4D97-AF65-F5344CB8AC3E}">
        <p14:creationId xmlns:p14="http://schemas.microsoft.com/office/powerpoint/2010/main" val="3988358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43D5-2F61-8A48-45A2-35177BB31FD3}"/>
              </a:ext>
            </a:extLst>
          </p:cNvPr>
          <p:cNvSpPr txBox="1">
            <a:spLocks/>
          </p:cNvSpPr>
          <p:nvPr/>
        </p:nvSpPr>
        <p:spPr>
          <a:xfrm>
            <a:off x="291886" y="806560"/>
            <a:ext cx="4000145" cy="93766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96E01-E20B-0F56-4DF3-39ED7C3069B1}"/>
              </a:ext>
            </a:extLst>
          </p:cNvPr>
          <p:cNvSpPr txBox="1">
            <a:spLocks/>
          </p:cNvSpPr>
          <p:nvPr/>
        </p:nvSpPr>
        <p:spPr>
          <a:xfrm>
            <a:off x="291886" y="1744224"/>
            <a:ext cx="3883572" cy="43587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D. Kirby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84BAC-4E4A-8925-ADCF-00DF3E401789}"/>
              </a:ext>
            </a:extLst>
          </p:cNvPr>
          <p:cNvSpPr txBox="1">
            <a:spLocks/>
          </p:cNvSpPr>
          <p:nvPr/>
        </p:nvSpPr>
        <p:spPr>
          <a:xfrm>
            <a:off x="291886" y="2132535"/>
            <a:ext cx="5151500" cy="13907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Richard_Kirby@selinc.com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+1.509.334.8150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4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541003-6AB4-DC74-B5C2-3608FD010BEF}"/>
              </a:ext>
            </a:extLst>
          </p:cNvPr>
          <p:cNvCxnSpPr>
            <a:cxnSpLocks/>
          </p:cNvCxnSpPr>
          <p:nvPr/>
        </p:nvCxnSpPr>
        <p:spPr>
          <a:xfrm flipV="1">
            <a:off x="1018600" y="3209023"/>
            <a:ext cx="1820761" cy="0"/>
          </a:xfrm>
          <a:prstGeom prst="line">
            <a:avLst/>
          </a:prstGeom>
          <a:ln w="28575" cap="rnd">
            <a:solidFill>
              <a:srgbClr val="002854"/>
            </a:solidFill>
            <a:round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098AF1C-F252-EBED-F52A-8A0DCB00CDA1}"/>
              </a:ext>
            </a:extLst>
          </p:cNvPr>
          <p:cNvCxnSpPr>
            <a:cxnSpLocks/>
          </p:cNvCxnSpPr>
          <p:nvPr/>
        </p:nvCxnSpPr>
        <p:spPr>
          <a:xfrm>
            <a:off x="1110861" y="3968368"/>
            <a:ext cx="2181058" cy="0"/>
          </a:xfrm>
          <a:prstGeom prst="line">
            <a:avLst/>
          </a:prstGeom>
          <a:ln w="28575" cap="rnd">
            <a:solidFill>
              <a:srgbClr val="002854"/>
            </a:solidFill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D0F568-6EFB-9C69-F7D2-131D2339F760}"/>
              </a:ext>
            </a:extLst>
          </p:cNvPr>
          <p:cNvGrpSpPr/>
          <p:nvPr/>
        </p:nvGrpSpPr>
        <p:grpSpPr>
          <a:xfrm>
            <a:off x="5004674" y="1729313"/>
            <a:ext cx="3688989" cy="2582292"/>
            <a:chOff x="6672899" y="2549590"/>
            <a:chExt cx="4918652" cy="344305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60E5860-79A4-3CC5-E7F6-567CCD863ABB}"/>
                </a:ext>
              </a:extLst>
            </p:cNvPr>
            <p:cNvGrpSpPr/>
            <p:nvPr/>
          </p:nvGrpSpPr>
          <p:grpSpPr>
            <a:xfrm>
              <a:off x="6672899" y="2549590"/>
              <a:ext cx="4918652" cy="3443056"/>
              <a:chOff x="6672899" y="2549590"/>
              <a:chExt cx="4918652" cy="3443056"/>
            </a:xfrm>
          </p:grpSpPr>
          <p:pic>
            <p:nvPicPr>
              <p:cNvPr id="57" name="Picture 56" descr="A computer monitor with a white screen&#10;&#10;Description automatically generated">
                <a:extLst>
                  <a:ext uri="{FF2B5EF4-FFF2-40B4-BE49-F238E27FC236}">
                    <a16:creationId xmlns:a16="http://schemas.microsoft.com/office/drawing/2014/main" id="{B3B147B9-C282-EADE-08B8-FF038192B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72899" y="2549590"/>
                <a:ext cx="4918652" cy="3443056"/>
              </a:xfrm>
              <a:prstGeom prst="rect">
                <a:avLst/>
              </a:prstGeom>
            </p:spPr>
          </p:pic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5D9F3E2-C097-A3B9-B4ED-BB80DB422795}"/>
                  </a:ext>
                </a:extLst>
              </p:cNvPr>
              <p:cNvSpPr/>
              <p:nvPr/>
            </p:nvSpPr>
            <p:spPr>
              <a:xfrm>
                <a:off x="6932608" y="5231632"/>
                <a:ext cx="4397130" cy="183909"/>
              </a:xfrm>
              <a:prstGeom prst="rect">
                <a:avLst/>
              </a:prstGeom>
              <a:solidFill>
                <a:srgbClr val="0436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5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5DE2683-8EA0-AD1A-48BF-094692589C89}"/>
                  </a:ext>
                </a:extLst>
              </p:cNvPr>
              <p:cNvSpPr/>
              <p:nvPr/>
            </p:nvSpPr>
            <p:spPr>
              <a:xfrm>
                <a:off x="6926632" y="2808196"/>
                <a:ext cx="4397130" cy="183909"/>
              </a:xfrm>
              <a:prstGeom prst="rect">
                <a:avLst/>
              </a:prstGeom>
              <a:solidFill>
                <a:srgbClr val="0436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5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pic>
          <p:nvPicPr>
            <p:cNvPr id="5" name="Picture 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B477E422-374D-C9D0-2871-F77E58247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712" y="2880924"/>
              <a:ext cx="4391025" cy="2505075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A3CCBD9F-18A0-AD79-30CA-B48AC73C4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069574"/>
          </a:xfrm>
        </p:spPr>
        <p:txBody>
          <a:bodyPr/>
          <a:lstStyle/>
          <a:p>
            <a:r>
              <a:rPr lang="en-US" dirty="0"/>
              <a:t>Continuous waveform streaming and recording – </a:t>
            </a:r>
            <a:r>
              <a:rPr lang="pt-BR" dirty="0"/>
              <a:t>DFRs, PQMs, and PMs </a:t>
            </a:r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525FC26-F8F8-1D65-EAA4-B5C6F54B46D5}"/>
              </a:ext>
            </a:extLst>
          </p:cNvPr>
          <p:cNvCxnSpPr>
            <a:cxnSpLocks/>
          </p:cNvCxnSpPr>
          <p:nvPr/>
        </p:nvCxnSpPr>
        <p:spPr>
          <a:xfrm>
            <a:off x="698186" y="1637801"/>
            <a:ext cx="0" cy="412466"/>
          </a:xfrm>
          <a:prstGeom prst="straightConnector1">
            <a:avLst/>
          </a:prstGeom>
          <a:ln w="28575" cap="rnd">
            <a:solidFill>
              <a:srgbClr val="002854"/>
            </a:solidFill>
            <a:round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719DEA6-3CBB-5E42-0E0F-59E924839D8C}"/>
              </a:ext>
            </a:extLst>
          </p:cNvPr>
          <p:cNvSpPr/>
          <p:nvPr/>
        </p:nvSpPr>
        <p:spPr>
          <a:xfrm>
            <a:off x="1155751" y="4007369"/>
            <a:ext cx="1227866" cy="3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dirty="0">
                <a:solidFill>
                  <a:srgbClr val="003A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14.4 ksps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AA34B2-1958-FF37-5F92-322481F771FE}"/>
              </a:ext>
            </a:extLst>
          </p:cNvPr>
          <p:cNvSpPr/>
          <p:nvPr/>
        </p:nvSpPr>
        <p:spPr>
          <a:xfrm>
            <a:off x="1213867" y="2893083"/>
            <a:ext cx="925988" cy="289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dirty="0">
                <a:solidFill>
                  <a:srgbClr val="003A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ksps</a:t>
            </a:r>
          </a:p>
        </p:txBody>
      </p:sp>
      <p:pic>
        <p:nvPicPr>
          <p:cNvPr id="30" name="Picture 29" descr="A blue background with white arrows and white text&#10;&#10;Description automatically generated">
            <a:extLst>
              <a:ext uri="{FF2B5EF4-FFF2-40B4-BE49-F238E27FC236}">
                <a16:creationId xmlns:a16="http://schemas.microsoft.com/office/drawing/2014/main" id="{04527A77-3008-47F9-23BD-8E8E7959BD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2" y="1867741"/>
            <a:ext cx="1403167" cy="7109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EAC7169-8B82-CC70-E501-3EDA5CF40B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9" y="1494415"/>
            <a:ext cx="1392520" cy="24137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2514CB53-A5A0-FAA4-E42F-079A096A816E}"/>
              </a:ext>
            </a:extLst>
          </p:cNvPr>
          <p:cNvSpPr/>
          <p:nvPr/>
        </p:nvSpPr>
        <p:spPr>
          <a:xfrm>
            <a:off x="2278626" y="1641375"/>
            <a:ext cx="894487" cy="272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dirty="0">
                <a:solidFill>
                  <a:srgbClr val="003A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ksps</a:t>
            </a:r>
          </a:p>
        </p:txBody>
      </p:sp>
      <p:pic>
        <p:nvPicPr>
          <p:cNvPr id="36" name="Picture 35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C16DCFE9-7543-CF0C-DA51-184E0CAD83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9" y="2646045"/>
            <a:ext cx="639469" cy="812282"/>
          </a:xfrm>
          <a:prstGeom prst="rect">
            <a:avLst/>
          </a:prstGeom>
        </p:spPr>
      </p:pic>
      <p:pic>
        <p:nvPicPr>
          <p:cNvPr id="38" name="Picture 37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6F7CCB5D-918A-2C46-7A01-D88E8C5786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5" y="3574354"/>
            <a:ext cx="634279" cy="805689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3F24219-04F8-8751-D241-6D5D015689AF}"/>
              </a:ext>
            </a:extLst>
          </p:cNvPr>
          <p:cNvCxnSpPr>
            <a:cxnSpLocks/>
          </p:cNvCxnSpPr>
          <p:nvPr/>
        </p:nvCxnSpPr>
        <p:spPr>
          <a:xfrm>
            <a:off x="1882157" y="1614941"/>
            <a:ext cx="1416641" cy="158"/>
          </a:xfrm>
          <a:prstGeom prst="line">
            <a:avLst/>
          </a:prstGeom>
          <a:ln w="28575" cap="rnd">
            <a:solidFill>
              <a:srgbClr val="002854"/>
            </a:solidFill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BD47167-23CF-41B4-7303-F1B80ADA0134}"/>
              </a:ext>
            </a:extLst>
          </p:cNvPr>
          <p:cNvCxnSpPr>
            <a:cxnSpLocks/>
          </p:cNvCxnSpPr>
          <p:nvPr/>
        </p:nvCxnSpPr>
        <p:spPr>
          <a:xfrm flipH="1">
            <a:off x="3308561" y="1614941"/>
            <a:ext cx="0" cy="1163428"/>
          </a:xfrm>
          <a:prstGeom prst="line">
            <a:avLst/>
          </a:prstGeom>
          <a:ln w="28575" cap="rnd">
            <a:solidFill>
              <a:srgbClr val="002854"/>
            </a:solidFill>
            <a:round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8AFA9C3-C64E-6790-8011-448B0DA81201}"/>
              </a:ext>
            </a:extLst>
          </p:cNvPr>
          <p:cNvCxnSpPr>
            <a:cxnSpLocks/>
          </p:cNvCxnSpPr>
          <p:nvPr/>
        </p:nvCxnSpPr>
        <p:spPr>
          <a:xfrm flipV="1">
            <a:off x="3308561" y="3467691"/>
            <a:ext cx="0" cy="502920"/>
          </a:xfrm>
          <a:prstGeom prst="line">
            <a:avLst/>
          </a:prstGeom>
          <a:ln w="28575" cap="rnd">
            <a:solidFill>
              <a:srgbClr val="002854"/>
            </a:solidFill>
            <a:round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935AB6C4-2B1F-6E78-5901-410A742AE9EB}"/>
              </a:ext>
            </a:extLst>
          </p:cNvPr>
          <p:cNvSpPr/>
          <p:nvPr/>
        </p:nvSpPr>
        <p:spPr>
          <a:xfrm>
            <a:off x="536950" y="3997189"/>
            <a:ext cx="563618" cy="368475"/>
          </a:xfrm>
          <a:prstGeom prst="rect">
            <a:avLst/>
          </a:prstGeom>
          <a:solidFill>
            <a:srgbClr val="043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0"/>
          <a:lstStyle/>
          <a:p>
            <a:pPr defTabSz="685800">
              <a:defRPr/>
            </a:pPr>
            <a:r>
              <a:rPr lang="en-US" sz="825">
                <a:solidFill>
                  <a:prstClr val="white"/>
                </a:solidFill>
                <a:latin typeface="Arial"/>
              </a:rPr>
              <a:t>SEL-T35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C3F7B43-2BF9-E596-75F3-765C82E83680}"/>
              </a:ext>
            </a:extLst>
          </p:cNvPr>
          <p:cNvSpPr/>
          <p:nvPr/>
        </p:nvSpPr>
        <p:spPr>
          <a:xfrm>
            <a:off x="649514" y="4034958"/>
            <a:ext cx="68580" cy="68580"/>
          </a:xfrm>
          <a:prstGeom prst="roundRect">
            <a:avLst/>
          </a:prstGeom>
          <a:solidFill>
            <a:srgbClr val="DE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5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E0AFF77-0A32-972E-454D-E254B3A0F6B2}"/>
              </a:ext>
            </a:extLst>
          </p:cNvPr>
          <p:cNvSpPr/>
          <p:nvPr/>
        </p:nvSpPr>
        <p:spPr>
          <a:xfrm>
            <a:off x="781540" y="4034958"/>
            <a:ext cx="68580" cy="68580"/>
          </a:xfrm>
          <a:prstGeom prst="roundRect">
            <a:avLst/>
          </a:prstGeom>
          <a:solidFill>
            <a:srgbClr val="DE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5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C2E27B1-E0B2-AEE6-F010-C4F4E3D56473}"/>
              </a:ext>
            </a:extLst>
          </p:cNvPr>
          <p:cNvSpPr/>
          <p:nvPr/>
        </p:nvSpPr>
        <p:spPr>
          <a:xfrm>
            <a:off x="913567" y="4034958"/>
            <a:ext cx="68580" cy="68580"/>
          </a:xfrm>
          <a:prstGeom prst="roundRect">
            <a:avLst/>
          </a:prstGeom>
          <a:solidFill>
            <a:srgbClr val="DE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5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2D3BC2-1CBE-4AF4-B9FF-D33167D4248A}"/>
              </a:ext>
            </a:extLst>
          </p:cNvPr>
          <p:cNvSpPr txBox="1"/>
          <p:nvPr/>
        </p:nvSpPr>
        <p:spPr>
          <a:xfrm>
            <a:off x="532109" y="4179129"/>
            <a:ext cx="558050" cy="150394"/>
          </a:xfrm>
          <a:prstGeom prst="rect">
            <a:avLst/>
          </a:prstGeom>
          <a:solidFill>
            <a:srgbClr val="04365C"/>
          </a:solidFill>
        </p:spPr>
        <p:txBody>
          <a:bodyPr wrap="square" lIns="0" tIns="0" rIns="34290" bIns="34290" rtlCol="0">
            <a:noAutofit/>
          </a:bodyPr>
          <a:lstStyle/>
          <a:p>
            <a:pPr>
              <a:lnSpc>
                <a:spcPct val="110000"/>
              </a:lnSpc>
              <a:spcAft>
                <a:spcPts val="1500"/>
              </a:spcAft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WMU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315AD7-B0F5-D1B5-9CD7-D52BDD1C6AD4}"/>
              </a:ext>
            </a:extLst>
          </p:cNvPr>
          <p:cNvSpPr txBox="1"/>
          <p:nvPr/>
        </p:nvSpPr>
        <p:spPr>
          <a:xfrm>
            <a:off x="510728" y="3274263"/>
            <a:ext cx="634280" cy="160005"/>
          </a:xfrm>
          <a:prstGeom prst="rect">
            <a:avLst/>
          </a:prstGeom>
          <a:solidFill>
            <a:srgbClr val="003A5D"/>
          </a:solidFill>
        </p:spPr>
        <p:txBody>
          <a:bodyPr wrap="square" lIns="0" tIns="0" rIns="34290" bIns="3429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1500"/>
              </a:spcAft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PQM WMU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9EC0A1-3307-EC75-1945-F305065B687D}"/>
              </a:ext>
            </a:extLst>
          </p:cNvPr>
          <p:cNvSpPr txBox="1"/>
          <p:nvPr/>
        </p:nvSpPr>
        <p:spPr>
          <a:xfrm>
            <a:off x="543592" y="2396856"/>
            <a:ext cx="936162" cy="150394"/>
          </a:xfrm>
          <a:prstGeom prst="rect">
            <a:avLst/>
          </a:prstGeom>
          <a:solidFill>
            <a:srgbClr val="003A5D"/>
          </a:solidFill>
        </p:spPr>
        <p:txBody>
          <a:bodyPr wrap="square" lIns="0" tIns="0" rIns="34290" bIns="34290" rtlCol="0">
            <a:noAutofit/>
          </a:bodyPr>
          <a:lstStyle/>
          <a:p>
            <a:pPr>
              <a:lnSpc>
                <a:spcPct val="110000"/>
              </a:lnSpc>
              <a:spcAft>
                <a:spcPts val="1500"/>
              </a:spcAft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DFR WMU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782E08-50D5-A370-ABDF-CB39BCC513E1}"/>
              </a:ext>
            </a:extLst>
          </p:cNvPr>
          <p:cNvSpPr txBox="1"/>
          <p:nvPr/>
        </p:nvSpPr>
        <p:spPr>
          <a:xfrm>
            <a:off x="540795" y="1578476"/>
            <a:ext cx="641071" cy="130997"/>
          </a:xfrm>
          <a:prstGeom prst="rect">
            <a:avLst/>
          </a:prstGeom>
          <a:solidFill>
            <a:srgbClr val="003A5D"/>
          </a:solidFill>
        </p:spPr>
        <p:txBody>
          <a:bodyPr wrap="square" lIns="0" tIns="0" rIns="34290" bIns="34290" rtlCol="0">
            <a:noAutofit/>
          </a:bodyPr>
          <a:lstStyle/>
          <a:p>
            <a:pPr>
              <a:lnSpc>
                <a:spcPct val="110000"/>
              </a:lnSpc>
              <a:spcAft>
                <a:spcPts val="1500"/>
              </a:spcAft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Controller       </a:t>
            </a:r>
          </a:p>
        </p:txBody>
      </p:sp>
      <p:pic>
        <p:nvPicPr>
          <p:cNvPr id="10" name="Picture 9" descr="A bar code with numbers and a blue background&#10;&#10;Description automatically generated">
            <a:extLst>
              <a:ext uri="{FF2B5EF4-FFF2-40B4-BE49-F238E27FC236}">
                <a16:creationId xmlns:a16="http://schemas.microsoft.com/office/drawing/2014/main" id="{81003935-EA6F-5BB7-15E6-8CD8A3F67B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20" y="2864018"/>
            <a:ext cx="1525056" cy="51508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F42C6D-BBFE-5B63-D47E-A4720AA42857}"/>
              </a:ext>
            </a:extLst>
          </p:cNvPr>
          <p:cNvCxnSpPr>
            <a:cxnSpLocks/>
          </p:cNvCxnSpPr>
          <p:nvPr/>
        </p:nvCxnSpPr>
        <p:spPr>
          <a:xfrm flipV="1">
            <a:off x="4435975" y="3127911"/>
            <a:ext cx="593225" cy="1"/>
          </a:xfrm>
          <a:prstGeom prst="line">
            <a:avLst/>
          </a:prstGeom>
          <a:ln w="28575" cap="rnd">
            <a:solidFill>
              <a:srgbClr val="002854"/>
            </a:solidFill>
            <a:round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18E9629-7E61-12EC-00EB-56700B59CECB}"/>
              </a:ext>
            </a:extLst>
          </p:cNvPr>
          <p:cNvSpPr txBox="1"/>
          <p:nvPr/>
        </p:nvSpPr>
        <p:spPr>
          <a:xfrm>
            <a:off x="2950035" y="3199515"/>
            <a:ext cx="675761" cy="150394"/>
          </a:xfrm>
          <a:prstGeom prst="rect">
            <a:avLst/>
          </a:prstGeom>
          <a:solidFill>
            <a:srgbClr val="003A5D"/>
          </a:solidFill>
        </p:spPr>
        <p:txBody>
          <a:bodyPr wrap="square" lIns="0" tIns="0" rIns="34290" bIns="34290" rtlCol="0">
            <a:noAutofit/>
          </a:bodyPr>
          <a:lstStyle/>
          <a:p>
            <a:pPr>
              <a:lnSpc>
                <a:spcPct val="110000"/>
              </a:lnSpc>
              <a:spcAft>
                <a:spcPts val="1500"/>
              </a:spcAft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CWR PC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6E1146-61AB-C9C9-4EFA-499602440DE2}"/>
              </a:ext>
            </a:extLst>
          </p:cNvPr>
          <p:cNvSpPr/>
          <p:nvPr/>
        </p:nvSpPr>
        <p:spPr>
          <a:xfrm>
            <a:off x="5096786" y="1488099"/>
            <a:ext cx="3420152" cy="34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srgbClr val="003A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application</a:t>
            </a:r>
          </a:p>
        </p:txBody>
      </p:sp>
    </p:spTree>
    <p:extLst>
      <p:ext uri="{BB962C8B-B14F-4D97-AF65-F5344CB8AC3E}">
        <p14:creationId xmlns:p14="http://schemas.microsoft.com/office/powerpoint/2010/main" val="170478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6D0ED1-7C8C-F5CC-16CA-D1DD6727D0BF}"/>
              </a:ext>
            </a:extLst>
          </p:cNvPr>
          <p:cNvCxnSpPr>
            <a:cxnSpLocks/>
          </p:cNvCxnSpPr>
          <p:nvPr/>
        </p:nvCxnSpPr>
        <p:spPr>
          <a:xfrm flipV="1">
            <a:off x="1018600" y="3209023"/>
            <a:ext cx="1820761" cy="0"/>
          </a:xfrm>
          <a:prstGeom prst="line">
            <a:avLst/>
          </a:prstGeom>
          <a:ln w="28575" cap="rnd">
            <a:solidFill>
              <a:srgbClr val="002854"/>
            </a:solidFill>
            <a:round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6845F8-1988-C780-7D46-79BAFB635664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1552231" y="2493089"/>
            <a:ext cx="1318175" cy="497763"/>
          </a:xfrm>
          <a:prstGeom prst="straightConnector1">
            <a:avLst/>
          </a:prstGeom>
          <a:ln w="28575" cap="rnd">
            <a:solidFill>
              <a:srgbClr val="002854"/>
            </a:solidFill>
            <a:round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710E6EA-9667-666F-85C7-9C7DB76FD6E8}"/>
              </a:ext>
            </a:extLst>
          </p:cNvPr>
          <p:cNvCxnSpPr>
            <a:cxnSpLocks/>
          </p:cNvCxnSpPr>
          <p:nvPr/>
        </p:nvCxnSpPr>
        <p:spPr>
          <a:xfrm flipV="1">
            <a:off x="1296615" y="3379105"/>
            <a:ext cx="1573791" cy="704229"/>
          </a:xfrm>
          <a:prstGeom prst="straightConnector1">
            <a:avLst/>
          </a:prstGeom>
          <a:ln w="28575" cap="rnd">
            <a:solidFill>
              <a:srgbClr val="002854"/>
            </a:solidFill>
            <a:round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Graphic 76" hidden="1">
            <a:extLst>
              <a:ext uri="{FF2B5EF4-FFF2-40B4-BE49-F238E27FC236}">
                <a16:creationId xmlns:a16="http://schemas.microsoft.com/office/drawing/2014/main" id="{A9E9ACDC-8659-D0C8-A28E-24FF42C41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0173" y="1289462"/>
            <a:ext cx="1873238" cy="632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BA9DAB-2C17-9CE9-07FA-D53254FD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6"/>
            <a:ext cx="8155036" cy="1049981"/>
          </a:xfrm>
        </p:spPr>
        <p:txBody>
          <a:bodyPr/>
          <a:lstStyle/>
          <a:p>
            <a:r>
              <a:rPr lang="en-US" dirty="0"/>
              <a:t>Integrate various measurement rates from relays, meters, PMUs, and WMUs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A5EE1C7-F155-9026-907B-3D0B58824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5" y="1491863"/>
            <a:ext cx="1463087" cy="4879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B774E5-38AD-D4CE-0B58-5B670F3887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5" y="2980458"/>
            <a:ext cx="1463087" cy="49415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084EF5D-34B0-4A06-1780-852F537BC3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25" y="3583594"/>
            <a:ext cx="617006" cy="7833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A3955E-7508-AD1A-C55C-FF6F5E2228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25" y="2101417"/>
            <a:ext cx="617006" cy="7833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3EDB00-66C5-6D18-EE9E-FD9E3143ADD0}"/>
              </a:ext>
            </a:extLst>
          </p:cNvPr>
          <p:cNvSpPr txBox="1"/>
          <p:nvPr/>
        </p:nvSpPr>
        <p:spPr>
          <a:xfrm>
            <a:off x="960498" y="4192313"/>
            <a:ext cx="392660" cy="150394"/>
          </a:xfrm>
          <a:prstGeom prst="rect">
            <a:avLst/>
          </a:prstGeom>
          <a:solidFill>
            <a:srgbClr val="003A5D"/>
          </a:solidFill>
        </p:spPr>
        <p:txBody>
          <a:bodyPr wrap="square" lIns="0" tIns="0" rIns="34290" bIns="34290" rtlCol="0">
            <a:noAutofit/>
          </a:bodyPr>
          <a:lstStyle/>
          <a:p>
            <a:pPr>
              <a:lnSpc>
                <a:spcPct val="110000"/>
              </a:lnSpc>
              <a:spcAft>
                <a:spcPts val="1500"/>
              </a:spcAft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WMU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2C4E8F-3285-0509-A740-10B6AEDE5443}"/>
              </a:ext>
            </a:extLst>
          </p:cNvPr>
          <p:cNvGrpSpPr/>
          <p:nvPr/>
        </p:nvGrpSpPr>
        <p:grpSpPr>
          <a:xfrm>
            <a:off x="5004674" y="1729313"/>
            <a:ext cx="3688989" cy="2582292"/>
            <a:chOff x="6672899" y="2549590"/>
            <a:chExt cx="4918652" cy="34430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CE49D17-72B5-B1C5-231C-18B9C19C068C}"/>
                </a:ext>
              </a:extLst>
            </p:cNvPr>
            <p:cNvGrpSpPr/>
            <p:nvPr/>
          </p:nvGrpSpPr>
          <p:grpSpPr>
            <a:xfrm>
              <a:off x="6672899" y="2549590"/>
              <a:ext cx="4918652" cy="3443056"/>
              <a:chOff x="6672899" y="2549590"/>
              <a:chExt cx="4918652" cy="3443056"/>
            </a:xfrm>
          </p:grpSpPr>
          <p:pic>
            <p:nvPicPr>
              <p:cNvPr id="10" name="Picture 9" descr="A computer monitor with a white screen&#10;&#10;Description automatically generated">
                <a:extLst>
                  <a:ext uri="{FF2B5EF4-FFF2-40B4-BE49-F238E27FC236}">
                    <a16:creationId xmlns:a16="http://schemas.microsoft.com/office/drawing/2014/main" id="{CBB83227-2D28-8AE3-D4B4-730B92A710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72899" y="2549590"/>
                <a:ext cx="4918652" cy="3443056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C2AD7CC-6E92-D7B9-3346-39DD7A5F9D03}"/>
                  </a:ext>
                </a:extLst>
              </p:cNvPr>
              <p:cNvSpPr/>
              <p:nvPr/>
            </p:nvSpPr>
            <p:spPr>
              <a:xfrm>
                <a:off x="6932608" y="5231632"/>
                <a:ext cx="4397130" cy="183909"/>
              </a:xfrm>
              <a:prstGeom prst="rect">
                <a:avLst/>
              </a:prstGeom>
              <a:solidFill>
                <a:srgbClr val="0436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5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1E0334-8A9F-DE3A-6A29-C69077A4788F}"/>
                  </a:ext>
                </a:extLst>
              </p:cNvPr>
              <p:cNvSpPr/>
              <p:nvPr/>
            </p:nvSpPr>
            <p:spPr>
              <a:xfrm>
                <a:off x="6926632" y="2808196"/>
                <a:ext cx="4397130" cy="183909"/>
              </a:xfrm>
              <a:prstGeom prst="rect">
                <a:avLst/>
              </a:prstGeom>
              <a:solidFill>
                <a:srgbClr val="0436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5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pic>
          <p:nvPicPr>
            <p:cNvPr id="9" name="Picture 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A343AAD2-EA45-8D86-83A1-66047D633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712" y="2880924"/>
              <a:ext cx="4391025" cy="2505075"/>
            </a:xfrm>
            <a:prstGeom prst="rect">
              <a:avLst/>
            </a:prstGeom>
          </p:spPr>
        </p:pic>
      </p:grpSp>
      <p:pic>
        <p:nvPicPr>
          <p:cNvPr id="15" name="Picture 14" descr="A bar code with numbers and a blue background&#10;&#10;Description automatically generated">
            <a:extLst>
              <a:ext uri="{FF2B5EF4-FFF2-40B4-BE49-F238E27FC236}">
                <a16:creationId xmlns:a16="http://schemas.microsoft.com/office/drawing/2014/main" id="{031A90CD-5F6A-7FDF-071C-B29E67630D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20" y="2864018"/>
            <a:ext cx="1525056" cy="51508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8CBE90-9D8A-E0C1-5FFE-FE777B3EBC42}"/>
              </a:ext>
            </a:extLst>
          </p:cNvPr>
          <p:cNvCxnSpPr>
            <a:cxnSpLocks/>
          </p:cNvCxnSpPr>
          <p:nvPr/>
        </p:nvCxnSpPr>
        <p:spPr>
          <a:xfrm flipV="1">
            <a:off x="4435975" y="3127911"/>
            <a:ext cx="593225" cy="1"/>
          </a:xfrm>
          <a:prstGeom prst="line">
            <a:avLst/>
          </a:prstGeom>
          <a:ln w="28575" cap="rnd">
            <a:solidFill>
              <a:srgbClr val="002854"/>
            </a:solidFill>
            <a:round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BFA6E2A-3624-2D03-D0AA-E0CEB74720C4}"/>
              </a:ext>
            </a:extLst>
          </p:cNvPr>
          <p:cNvSpPr txBox="1"/>
          <p:nvPr/>
        </p:nvSpPr>
        <p:spPr>
          <a:xfrm>
            <a:off x="2950035" y="3199515"/>
            <a:ext cx="675761" cy="150394"/>
          </a:xfrm>
          <a:prstGeom prst="rect">
            <a:avLst/>
          </a:prstGeom>
          <a:solidFill>
            <a:srgbClr val="003A5D"/>
          </a:solidFill>
        </p:spPr>
        <p:txBody>
          <a:bodyPr wrap="square" lIns="0" tIns="0" rIns="34290" bIns="34290" rtlCol="0">
            <a:noAutofit/>
          </a:bodyPr>
          <a:lstStyle/>
          <a:p>
            <a:pPr>
              <a:lnSpc>
                <a:spcPct val="110000"/>
              </a:lnSpc>
              <a:spcAft>
                <a:spcPts val="1500"/>
              </a:spcAft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CWR PC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D883FD-A647-201F-2BC4-10247B0BC365}"/>
              </a:ext>
            </a:extLst>
          </p:cNvPr>
          <p:cNvSpPr/>
          <p:nvPr/>
        </p:nvSpPr>
        <p:spPr>
          <a:xfrm>
            <a:off x="5096786" y="1488099"/>
            <a:ext cx="3420152" cy="34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srgbClr val="003A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application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22E094-B227-3A1B-7F81-F529F265940A}"/>
              </a:ext>
            </a:extLst>
          </p:cNvPr>
          <p:cNvCxnSpPr>
            <a:cxnSpLocks/>
          </p:cNvCxnSpPr>
          <p:nvPr/>
        </p:nvCxnSpPr>
        <p:spPr>
          <a:xfrm>
            <a:off x="1932270" y="1944106"/>
            <a:ext cx="945696" cy="876386"/>
          </a:xfrm>
          <a:prstGeom prst="straightConnector1">
            <a:avLst/>
          </a:prstGeom>
          <a:ln w="28575" cap="rnd">
            <a:solidFill>
              <a:srgbClr val="002854"/>
            </a:solidFill>
            <a:round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28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B2F274-017E-F027-5679-4E662003D8BC}"/>
              </a:ext>
            </a:extLst>
          </p:cNvPr>
          <p:cNvSpPr/>
          <p:nvPr/>
        </p:nvSpPr>
        <p:spPr>
          <a:xfrm>
            <a:off x="514349" y="1952820"/>
            <a:ext cx="1284953" cy="771524"/>
          </a:xfrm>
          <a:prstGeom prst="rect">
            <a:avLst/>
          </a:prstGeom>
          <a:solidFill>
            <a:srgbClr val="00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device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05ABF8-66D4-C829-59AA-FB89D9503DC9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1156826" y="2724344"/>
            <a:ext cx="0" cy="1195058"/>
          </a:xfrm>
          <a:prstGeom prst="line">
            <a:avLst/>
          </a:prstGeom>
          <a:ln w="28575" cap="rnd">
            <a:solidFill>
              <a:srgbClr val="002854"/>
            </a:solidFill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0E368B-BECE-B246-0482-3194A33706A4}"/>
              </a:ext>
            </a:extLst>
          </p:cNvPr>
          <p:cNvCxnSpPr/>
          <p:nvPr/>
        </p:nvCxnSpPr>
        <p:spPr>
          <a:xfrm>
            <a:off x="1156826" y="3919402"/>
            <a:ext cx="1108484" cy="0"/>
          </a:xfrm>
          <a:prstGeom prst="straightConnector1">
            <a:avLst/>
          </a:prstGeom>
          <a:ln w="28575" cap="rnd">
            <a:solidFill>
              <a:srgbClr val="002854"/>
            </a:solidFill>
            <a:round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BAA5C1-10C3-1634-7648-6CD3138A5CD7}"/>
              </a:ext>
            </a:extLst>
          </p:cNvPr>
          <p:cNvCxnSpPr>
            <a:cxnSpLocks/>
          </p:cNvCxnSpPr>
          <p:nvPr/>
        </p:nvCxnSpPr>
        <p:spPr>
          <a:xfrm>
            <a:off x="3958628" y="1801604"/>
            <a:ext cx="0" cy="922741"/>
          </a:xfrm>
          <a:prstGeom prst="line">
            <a:avLst/>
          </a:prstGeom>
          <a:ln w="38100" cap="rnd">
            <a:solidFill>
              <a:srgbClr val="002854"/>
            </a:solidFill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2E63E4-3D93-7553-A6CD-D137C58A0C05}"/>
              </a:ext>
            </a:extLst>
          </p:cNvPr>
          <p:cNvCxnSpPr>
            <a:cxnSpLocks/>
          </p:cNvCxnSpPr>
          <p:nvPr/>
        </p:nvCxnSpPr>
        <p:spPr>
          <a:xfrm>
            <a:off x="5041064" y="1801604"/>
            <a:ext cx="0" cy="922741"/>
          </a:xfrm>
          <a:prstGeom prst="line">
            <a:avLst/>
          </a:prstGeom>
          <a:ln w="38100" cap="rnd">
            <a:solidFill>
              <a:srgbClr val="002854"/>
            </a:solidFill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6A11D09-3FF3-555B-A4E2-073E7164ED8B}"/>
              </a:ext>
            </a:extLst>
          </p:cNvPr>
          <p:cNvCxnSpPr>
            <a:cxnSpLocks/>
          </p:cNvCxnSpPr>
          <p:nvPr/>
        </p:nvCxnSpPr>
        <p:spPr>
          <a:xfrm>
            <a:off x="1722988" y="2334743"/>
            <a:ext cx="2120208" cy="0"/>
          </a:xfrm>
          <a:prstGeom prst="straightConnector1">
            <a:avLst/>
          </a:prstGeom>
          <a:ln w="28575" cap="rnd">
            <a:solidFill>
              <a:srgbClr val="002854"/>
            </a:solidFill>
            <a:round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8BB4107-B182-594F-95B1-EDA55D542501}"/>
              </a:ext>
            </a:extLst>
          </p:cNvPr>
          <p:cNvSpPr txBox="1"/>
          <p:nvPr/>
        </p:nvSpPr>
        <p:spPr>
          <a:xfrm>
            <a:off x="3523511" y="1493151"/>
            <a:ext cx="889503" cy="222035"/>
          </a:xfrm>
          <a:prstGeom prst="rect">
            <a:avLst/>
          </a:prstGeom>
          <a:noFill/>
        </p:spPr>
        <p:txBody>
          <a:bodyPr wrap="square" lIns="0" tIns="0" rIns="34290" bIns="3429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1500"/>
              </a:spcAft>
            </a:pPr>
            <a:r>
              <a:rPr lang="en-US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2A8F660-0E94-1B3F-DD2E-A97913D915AA}"/>
              </a:ext>
            </a:extLst>
          </p:cNvPr>
          <p:cNvCxnSpPr>
            <a:cxnSpLocks/>
          </p:cNvCxnSpPr>
          <p:nvPr/>
        </p:nvCxnSpPr>
        <p:spPr>
          <a:xfrm>
            <a:off x="3985789" y="2855190"/>
            <a:ext cx="998144" cy="0"/>
          </a:xfrm>
          <a:prstGeom prst="straightConnector1">
            <a:avLst/>
          </a:prstGeom>
          <a:ln w="28575" cap="rnd">
            <a:solidFill>
              <a:srgbClr val="002854"/>
            </a:solidFill>
            <a:round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D1F0A49-AADA-B2C3-E4F0-9AF2F323305F}"/>
              </a:ext>
            </a:extLst>
          </p:cNvPr>
          <p:cNvSpPr txBox="1"/>
          <p:nvPr/>
        </p:nvSpPr>
        <p:spPr>
          <a:xfrm>
            <a:off x="3985789" y="2873852"/>
            <a:ext cx="998144" cy="222035"/>
          </a:xfrm>
          <a:prstGeom prst="rect">
            <a:avLst/>
          </a:prstGeom>
          <a:noFill/>
        </p:spPr>
        <p:txBody>
          <a:bodyPr wrap="square" lIns="0" tIns="0" rIns="34290" bIns="3429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1500"/>
              </a:spcAft>
            </a:pPr>
            <a:r>
              <a:rPr lang="en-US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6FB533-71AA-13D3-DEB7-0EE8F7248D0F}"/>
              </a:ext>
            </a:extLst>
          </p:cNvPr>
          <p:cNvSpPr txBox="1"/>
          <p:nvPr/>
        </p:nvSpPr>
        <p:spPr>
          <a:xfrm>
            <a:off x="2222060" y="2023703"/>
            <a:ext cx="1111981" cy="222035"/>
          </a:xfrm>
          <a:prstGeom prst="rect">
            <a:avLst/>
          </a:prstGeom>
          <a:noFill/>
        </p:spPr>
        <p:txBody>
          <a:bodyPr wrap="square" lIns="0" tIns="0" rIns="34290" bIns="3429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1500"/>
              </a:spcAft>
            </a:pPr>
            <a:r>
              <a:rPr lang="en-US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FB2D1A-242A-3FDC-82FB-A480A2800EE5}"/>
              </a:ext>
            </a:extLst>
          </p:cNvPr>
          <p:cNvSpPr txBox="1"/>
          <p:nvPr/>
        </p:nvSpPr>
        <p:spPr>
          <a:xfrm>
            <a:off x="3773275" y="4071272"/>
            <a:ext cx="3690701" cy="222035"/>
          </a:xfrm>
          <a:prstGeom prst="rect">
            <a:avLst/>
          </a:prstGeom>
          <a:noFill/>
        </p:spPr>
        <p:txBody>
          <a:bodyPr wrap="square" lIns="0" tIns="0" rIns="34290" bIns="3429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1500"/>
              </a:spcAft>
            </a:pPr>
            <a:r>
              <a:rPr lang="en-US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waveform recording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968130-32EA-BA4C-870C-644D0D889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6"/>
            <a:ext cx="6213694" cy="1024175"/>
          </a:xfrm>
        </p:spPr>
        <p:txBody>
          <a:bodyPr/>
          <a:lstStyle/>
          <a:p>
            <a:r>
              <a:rPr lang="en-US" dirty="0"/>
              <a:t>Triggerless recording captures every disturbance</a:t>
            </a:r>
            <a:endParaRPr lang="pt-BR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F88DA8D-A069-B286-65F4-83FEA6C14E0F}"/>
              </a:ext>
            </a:extLst>
          </p:cNvPr>
          <p:cNvSpPr>
            <a:spLocks noChangeAspect="1"/>
          </p:cNvSpPr>
          <p:nvPr/>
        </p:nvSpPr>
        <p:spPr>
          <a:xfrm>
            <a:off x="5618625" y="3200736"/>
            <a:ext cx="3480382" cy="787402"/>
          </a:xfrm>
          <a:custGeom>
            <a:avLst/>
            <a:gdLst>
              <a:gd name="connsiteX0" fmla="*/ 0 w 7230979"/>
              <a:gd name="connsiteY0" fmla="*/ 1077001 h 2123750"/>
              <a:gd name="connsiteX1" fmla="*/ 625642 w 7230979"/>
              <a:gd name="connsiteY1" fmla="*/ 30254 h 2123750"/>
              <a:gd name="connsiteX2" fmla="*/ 1203158 w 7230979"/>
              <a:gd name="connsiteY2" fmla="*/ 2123749 h 2123750"/>
              <a:gd name="connsiteX3" fmla="*/ 1828800 w 7230979"/>
              <a:gd name="connsiteY3" fmla="*/ 30254 h 2123750"/>
              <a:gd name="connsiteX4" fmla="*/ 2430379 w 7230979"/>
              <a:gd name="connsiteY4" fmla="*/ 2111717 h 2123750"/>
              <a:gd name="connsiteX5" fmla="*/ 3019926 w 7230979"/>
              <a:gd name="connsiteY5" fmla="*/ 6191 h 2123750"/>
              <a:gd name="connsiteX6" fmla="*/ 3609474 w 7230979"/>
              <a:gd name="connsiteY6" fmla="*/ 2111717 h 2123750"/>
              <a:gd name="connsiteX7" fmla="*/ 4211053 w 7230979"/>
              <a:gd name="connsiteY7" fmla="*/ 54317 h 2123750"/>
              <a:gd name="connsiteX8" fmla="*/ 4824663 w 7230979"/>
              <a:gd name="connsiteY8" fmla="*/ 2099685 h 2123750"/>
              <a:gd name="connsiteX9" fmla="*/ 5438274 w 7230979"/>
              <a:gd name="connsiteY9" fmla="*/ 30254 h 2123750"/>
              <a:gd name="connsiteX10" fmla="*/ 6003758 w 7230979"/>
              <a:gd name="connsiteY10" fmla="*/ 2123749 h 2123750"/>
              <a:gd name="connsiteX11" fmla="*/ 6665495 w 7230979"/>
              <a:gd name="connsiteY11" fmla="*/ 42285 h 2123750"/>
              <a:gd name="connsiteX12" fmla="*/ 7230979 w 7230979"/>
              <a:gd name="connsiteY12" fmla="*/ 2099685 h 2123750"/>
              <a:gd name="connsiteX13" fmla="*/ 7230979 w 7230979"/>
              <a:gd name="connsiteY13" fmla="*/ 2099685 h 2123750"/>
              <a:gd name="connsiteX14" fmla="*/ 7206916 w 7230979"/>
              <a:gd name="connsiteY14" fmla="*/ 2087654 h 2123750"/>
              <a:gd name="connsiteX0" fmla="*/ 0 w 7214964"/>
              <a:gd name="connsiteY0" fmla="*/ 2017240 h 2117560"/>
              <a:gd name="connsiteX1" fmla="*/ 609627 w 7214964"/>
              <a:gd name="connsiteY1" fmla="*/ 24064 h 2117560"/>
              <a:gd name="connsiteX2" fmla="*/ 1187143 w 7214964"/>
              <a:gd name="connsiteY2" fmla="*/ 2117559 h 2117560"/>
              <a:gd name="connsiteX3" fmla="*/ 1812785 w 7214964"/>
              <a:gd name="connsiteY3" fmla="*/ 24064 h 2117560"/>
              <a:gd name="connsiteX4" fmla="*/ 2414364 w 7214964"/>
              <a:gd name="connsiteY4" fmla="*/ 2105527 h 2117560"/>
              <a:gd name="connsiteX5" fmla="*/ 3003911 w 7214964"/>
              <a:gd name="connsiteY5" fmla="*/ 1 h 2117560"/>
              <a:gd name="connsiteX6" fmla="*/ 3593459 w 7214964"/>
              <a:gd name="connsiteY6" fmla="*/ 2105527 h 2117560"/>
              <a:gd name="connsiteX7" fmla="*/ 4195038 w 7214964"/>
              <a:gd name="connsiteY7" fmla="*/ 48127 h 2117560"/>
              <a:gd name="connsiteX8" fmla="*/ 4808648 w 7214964"/>
              <a:gd name="connsiteY8" fmla="*/ 2093495 h 2117560"/>
              <a:gd name="connsiteX9" fmla="*/ 5422259 w 7214964"/>
              <a:gd name="connsiteY9" fmla="*/ 24064 h 2117560"/>
              <a:gd name="connsiteX10" fmla="*/ 5987743 w 7214964"/>
              <a:gd name="connsiteY10" fmla="*/ 2117559 h 2117560"/>
              <a:gd name="connsiteX11" fmla="*/ 6649480 w 7214964"/>
              <a:gd name="connsiteY11" fmla="*/ 36095 h 2117560"/>
              <a:gd name="connsiteX12" fmla="*/ 7214964 w 7214964"/>
              <a:gd name="connsiteY12" fmla="*/ 2093495 h 2117560"/>
              <a:gd name="connsiteX13" fmla="*/ 7214964 w 7214964"/>
              <a:gd name="connsiteY13" fmla="*/ 2093495 h 2117560"/>
              <a:gd name="connsiteX14" fmla="*/ 7190901 w 7214964"/>
              <a:gd name="connsiteY14" fmla="*/ 2081464 h 211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14964" h="2117560">
                <a:moveTo>
                  <a:pt x="0" y="2017240"/>
                </a:moveTo>
                <a:cubicBezTo>
                  <a:pt x="212558" y="1406637"/>
                  <a:pt x="411770" y="7344"/>
                  <a:pt x="609627" y="24064"/>
                </a:cubicBezTo>
                <a:cubicBezTo>
                  <a:pt x="807484" y="40784"/>
                  <a:pt x="986617" y="2117559"/>
                  <a:pt x="1187143" y="2117559"/>
                </a:cubicBezTo>
                <a:cubicBezTo>
                  <a:pt x="1387669" y="2117559"/>
                  <a:pt x="1608248" y="26069"/>
                  <a:pt x="1812785" y="24064"/>
                </a:cubicBezTo>
                <a:cubicBezTo>
                  <a:pt x="2017322" y="22059"/>
                  <a:pt x="2215843" y="2109537"/>
                  <a:pt x="2414364" y="2105527"/>
                </a:cubicBezTo>
                <a:cubicBezTo>
                  <a:pt x="2612885" y="2101517"/>
                  <a:pt x="2807395" y="1"/>
                  <a:pt x="3003911" y="1"/>
                </a:cubicBezTo>
                <a:cubicBezTo>
                  <a:pt x="3200427" y="1"/>
                  <a:pt x="3394938" y="2097506"/>
                  <a:pt x="3593459" y="2105527"/>
                </a:cubicBezTo>
                <a:cubicBezTo>
                  <a:pt x="3791980" y="2113548"/>
                  <a:pt x="3992507" y="50132"/>
                  <a:pt x="4195038" y="48127"/>
                </a:cubicBezTo>
                <a:cubicBezTo>
                  <a:pt x="4397569" y="46122"/>
                  <a:pt x="4604111" y="2097505"/>
                  <a:pt x="4808648" y="2093495"/>
                </a:cubicBezTo>
                <a:cubicBezTo>
                  <a:pt x="5013185" y="2089485"/>
                  <a:pt x="5225743" y="20053"/>
                  <a:pt x="5422259" y="24064"/>
                </a:cubicBezTo>
                <a:cubicBezTo>
                  <a:pt x="5618775" y="28075"/>
                  <a:pt x="5783206" y="2115554"/>
                  <a:pt x="5987743" y="2117559"/>
                </a:cubicBezTo>
                <a:cubicBezTo>
                  <a:pt x="6192280" y="2119564"/>
                  <a:pt x="6444943" y="40106"/>
                  <a:pt x="6649480" y="36095"/>
                </a:cubicBezTo>
                <a:cubicBezTo>
                  <a:pt x="6854017" y="32084"/>
                  <a:pt x="7214964" y="2093495"/>
                  <a:pt x="7214964" y="2093495"/>
                </a:cubicBezTo>
                <a:lnTo>
                  <a:pt x="7214964" y="2093495"/>
                </a:lnTo>
                <a:lnTo>
                  <a:pt x="7190901" y="2081464"/>
                </a:lnTo>
              </a:path>
            </a:pathLst>
          </a:custGeom>
          <a:noFill/>
          <a:ln w="28575">
            <a:solidFill>
              <a:srgbClr val="1A3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4E73386C-5601-43D4-432B-CCB22C644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5" t="-2988" r="15223" b="-3056"/>
          <a:stretch/>
        </p:blipFill>
        <p:spPr>
          <a:xfrm>
            <a:off x="2615610" y="3173131"/>
            <a:ext cx="3023488" cy="86308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478E514-D03C-E519-DF8B-9274578A6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-2988" r="69110" b="-3056"/>
          <a:stretch/>
        </p:blipFill>
        <p:spPr>
          <a:xfrm>
            <a:off x="4006417" y="1874511"/>
            <a:ext cx="977516" cy="8630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345563-61C3-52BC-C141-52D972D3C4A4}"/>
              </a:ext>
            </a:extLst>
          </p:cNvPr>
          <p:cNvSpPr txBox="1"/>
          <p:nvPr/>
        </p:nvSpPr>
        <p:spPr>
          <a:xfrm>
            <a:off x="6914271" y="449428"/>
            <a:ext cx="1892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 1</a:t>
            </a:r>
            <a:endParaRPr lang="pt-BR" sz="2400" b="1" dirty="0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3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468F80D-C255-305A-ED78-0EA276B186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7410" y="1791724"/>
            <a:ext cx="6199682" cy="532423"/>
          </a:xfrm>
          <a:prstGeom prst="rect">
            <a:avLst/>
          </a:prstGeom>
          <a:ln w="28575">
            <a:solidFill>
              <a:srgbClr val="002854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B3713F-189D-8C73-DF3B-2CD5BAB359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7410" y="1995459"/>
            <a:ext cx="6154631" cy="328688"/>
          </a:xfrm>
          <a:prstGeom prst="rect">
            <a:avLst/>
          </a:prstGeom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B2AA1A-1FB3-FE3E-2A41-18C036C4DF51}"/>
              </a:ext>
            </a:extLst>
          </p:cNvPr>
          <p:cNvSpPr txBox="1"/>
          <p:nvPr/>
        </p:nvSpPr>
        <p:spPr>
          <a:xfrm>
            <a:off x="1230353" y="1919171"/>
            <a:ext cx="1288973" cy="328688"/>
          </a:xfrm>
          <a:prstGeom prst="rect">
            <a:avLst/>
          </a:prstGeom>
          <a:noFill/>
        </p:spPr>
        <p:txBody>
          <a:bodyPr wrap="square" lIns="0" tIns="0" rIns="34290" bIns="34290" rtlCol="0">
            <a:noAutofit/>
          </a:bodyPr>
          <a:lstStyle/>
          <a:p>
            <a:pPr algn="r">
              <a:lnSpc>
                <a:spcPct val="110000"/>
              </a:lnSpc>
              <a:spcAft>
                <a:spcPts val="1500"/>
              </a:spcAft>
            </a:pPr>
            <a:r>
              <a:rPr lang="en-US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57CE74-49D9-77C7-95CB-7C5E1AF7A334}"/>
              </a:ext>
            </a:extLst>
          </p:cNvPr>
          <p:cNvSpPr txBox="1"/>
          <p:nvPr/>
        </p:nvSpPr>
        <p:spPr>
          <a:xfrm>
            <a:off x="1230353" y="3159708"/>
            <a:ext cx="1288973" cy="711744"/>
          </a:xfrm>
          <a:prstGeom prst="rect">
            <a:avLst/>
          </a:prstGeom>
          <a:noFill/>
        </p:spPr>
        <p:txBody>
          <a:bodyPr wrap="square" lIns="0" tIns="0" rIns="34290" bIns="34290" rtlCol="0">
            <a:noAutofit/>
          </a:bodyPr>
          <a:lstStyle/>
          <a:p>
            <a:pPr algn="r">
              <a:lnSpc>
                <a:spcPct val="110000"/>
              </a:lnSpc>
              <a:spcAft>
                <a:spcPts val="1500"/>
              </a:spcAft>
            </a:pPr>
            <a:r>
              <a:rPr lang="en-US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recording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4827F0-1A0C-D9EF-A49E-F746BF35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6"/>
            <a:ext cx="5988611" cy="1104948"/>
          </a:xfrm>
        </p:spPr>
        <p:txBody>
          <a:bodyPr/>
          <a:lstStyle/>
          <a:p>
            <a:r>
              <a:rPr lang="en-US" dirty="0"/>
              <a:t>Trigger dependent systems can miss events</a:t>
            </a:r>
            <a:endParaRPr lang="pt-B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72429-F320-D79C-C3BF-7F162FF54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10" y="2497973"/>
            <a:ext cx="6199682" cy="1795421"/>
          </a:xfrm>
          <a:prstGeom prst="rect">
            <a:avLst/>
          </a:prstGeom>
          <a:ln w="28575">
            <a:solidFill>
              <a:srgbClr val="002854"/>
            </a:solidFill>
          </a:ln>
        </p:spPr>
      </p:pic>
    </p:spTree>
    <p:extLst>
      <p:ext uri="{BB962C8B-B14F-4D97-AF65-F5344CB8AC3E}">
        <p14:creationId xmlns:p14="http://schemas.microsoft.com/office/powerpoint/2010/main" val="223616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D52AC-F47E-569B-2FCA-27439B336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C5C84-B7C1-5371-7370-B607A4E2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106834"/>
          </a:xfrm>
        </p:spPr>
        <p:txBody>
          <a:bodyPr/>
          <a:lstStyle/>
          <a:p>
            <a:r>
              <a:rPr lang="en-US" dirty="0"/>
              <a:t>Capture voltage-induced flicker missed by traditional monitoring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49F145-EAC0-87FA-240A-7489BA7ED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18" y="1590262"/>
            <a:ext cx="8449979" cy="27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8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8968B-C5B0-8211-6E09-F83010C18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EE056E2-F1F7-C061-3FC8-CA9792ECC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089" y="1322812"/>
            <a:ext cx="7351287" cy="318091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A36453D-878D-731C-877F-E3517798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4"/>
            <a:ext cx="5484315" cy="1026353"/>
          </a:xfrm>
        </p:spPr>
        <p:txBody>
          <a:bodyPr/>
          <a:lstStyle/>
          <a:p>
            <a:r>
              <a:rPr lang="en-US" dirty="0"/>
              <a:t>Increase visibility of power system dynamics</a:t>
            </a:r>
            <a:endParaRPr lang="pt-BR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ADDF43-42C4-1187-2C4C-6452424B92FC}"/>
              </a:ext>
            </a:extLst>
          </p:cNvPr>
          <p:cNvSpPr txBox="1"/>
          <p:nvPr/>
        </p:nvSpPr>
        <p:spPr>
          <a:xfrm>
            <a:off x="6914271" y="449428"/>
            <a:ext cx="1892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 2</a:t>
            </a:r>
            <a:endParaRPr lang="pt-BR" sz="2400" b="1" dirty="0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2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8911F3-7AC3-3713-7886-7F83021D76D2}"/>
              </a:ext>
            </a:extLst>
          </p:cNvPr>
          <p:cNvCxnSpPr>
            <a:cxnSpLocks/>
          </p:cNvCxnSpPr>
          <p:nvPr/>
        </p:nvCxnSpPr>
        <p:spPr>
          <a:xfrm>
            <a:off x="2184206" y="2111949"/>
            <a:ext cx="0" cy="1336357"/>
          </a:xfrm>
          <a:prstGeom prst="line">
            <a:avLst/>
          </a:prstGeom>
          <a:ln w="28575" cap="rnd">
            <a:solidFill>
              <a:srgbClr val="002854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A922B5-2B6D-F88F-62E1-564797CB5386}"/>
              </a:ext>
            </a:extLst>
          </p:cNvPr>
          <p:cNvCxnSpPr>
            <a:cxnSpLocks/>
          </p:cNvCxnSpPr>
          <p:nvPr/>
        </p:nvCxnSpPr>
        <p:spPr>
          <a:xfrm flipH="1">
            <a:off x="2185018" y="3452761"/>
            <a:ext cx="4657602" cy="0"/>
          </a:xfrm>
          <a:prstGeom prst="line">
            <a:avLst/>
          </a:prstGeom>
          <a:ln w="28575" cap="rnd">
            <a:solidFill>
              <a:srgbClr val="002854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6000953-4735-B739-1A95-39C77A8E80A4}"/>
              </a:ext>
            </a:extLst>
          </p:cNvPr>
          <p:cNvSpPr txBox="1"/>
          <p:nvPr/>
        </p:nvSpPr>
        <p:spPr>
          <a:xfrm>
            <a:off x="1125415" y="3056249"/>
            <a:ext cx="99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F3C933-6F19-0133-3A2A-00C5CF954E1C}"/>
              </a:ext>
            </a:extLst>
          </p:cNvPr>
          <p:cNvSpPr txBox="1"/>
          <p:nvPr/>
        </p:nvSpPr>
        <p:spPr>
          <a:xfrm>
            <a:off x="1054513" y="2191251"/>
            <a:ext cx="106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MW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65575080-37EA-8D1C-B07B-259BB0E54518}"/>
              </a:ext>
            </a:extLst>
          </p:cNvPr>
          <p:cNvSpPr/>
          <p:nvPr/>
        </p:nvSpPr>
        <p:spPr>
          <a:xfrm>
            <a:off x="6915097" y="2361543"/>
            <a:ext cx="235292" cy="819796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1A3FD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E26D22-EA2F-BD05-C712-08403689E269}"/>
              </a:ext>
            </a:extLst>
          </p:cNvPr>
          <p:cNvSpPr txBox="1"/>
          <p:nvPr/>
        </p:nvSpPr>
        <p:spPr>
          <a:xfrm>
            <a:off x="7178446" y="2592545"/>
            <a:ext cx="120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A3F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city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F1298A-52AE-2D0F-3C17-B6D5967EB27B}"/>
              </a:ext>
            </a:extLst>
          </p:cNvPr>
          <p:cNvSpPr txBox="1"/>
          <p:nvPr/>
        </p:nvSpPr>
        <p:spPr>
          <a:xfrm>
            <a:off x="2507451" y="3531219"/>
            <a:ext cx="56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8CBB5D-BACE-58B9-03AA-EB61BBE2D479}"/>
              </a:ext>
            </a:extLst>
          </p:cNvPr>
          <p:cNvSpPr txBox="1"/>
          <p:nvPr/>
        </p:nvSpPr>
        <p:spPr>
          <a:xfrm>
            <a:off x="3352209" y="3531219"/>
            <a:ext cx="56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7F81C1-F177-33E2-82D1-64BAFD774DA0}"/>
              </a:ext>
            </a:extLst>
          </p:cNvPr>
          <p:cNvSpPr txBox="1"/>
          <p:nvPr/>
        </p:nvSpPr>
        <p:spPr>
          <a:xfrm>
            <a:off x="4196968" y="3531219"/>
            <a:ext cx="56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A84977-DD45-610A-808E-C2E0EA8F974A}"/>
              </a:ext>
            </a:extLst>
          </p:cNvPr>
          <p:cNvSpPr txBox="1"/>
          <p:nvPr/>
        </p:nvSpPr>
        <p:spPr>
          <a:xfrm>
            <a:off x="5041727" y="3531219"/>
            <a:ext cx="56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A63AD5-59A1-49EB-DF06-F986CC73F459}"/>
              </a:ext>
            </a:extLst>
          </p:cNvPr>
          <p:cNvSpPr txBox="1"/>
          <p:nvPr/>
        </p:nvSpPr>
        <p:spPr>
          <a:xfrm>
            <a:off x="5886486" y="3531219"/>
            <a:ext cx="56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FF623-BE42-99A8-FF79-504FDE769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108074"/>
          </a:xfrm>
        </p:spPr>
        <p:txBody>
          <a:bodyPr/>
          <a:lstStyle/>
          <a:p>
            <a:r>
              <a:rPr lang="en-US" dirty="0">
                <a:solidFill>
                  <a:srgbClr val="003A5D"/>
                </a:solidFill>
                <a:latin typeface="Arial"/>
              </a:rPr>
              <a:t>AI training runs create large load changes that can induce resonance</a:t>
            </a:r>
            <a:endParaRPr lang="pt-BR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0331F3-09C7-466D-AC17-4D640CFF7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206" y="2331306"/>
            <a:ext cx="4669634" cy="8990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1C4605-FE1A-68F8-4AF2-B47C94F1219D}"/>
              </a:ext>
            </a:extLst>
          </p:cNvPr>
          <p:cNvSpPr txBox="1"/>
          <p:nvPr/>
        </p:nvSpPr>
        <p:spPr>
          <a:xfrm>
            <a:off x="4266679" y="3866550"/>
            <a:ext cx="995516" cy="309887"/>
          </a:xfrm>
          <a:prstGeom prst="rect">
            <a:avLst/>
          </a:prstGeom>
          <a:noFill/>
        </p:spPr>
        <p:txBody>
          <a:bodyPr wrap="square" lIns="0" tIns="0" rIns="34290" bIns="3429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1500"/>
              </a:spcAft>
            </a:pPr>
            <a:r>
              <a:rPr lang="en-US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(s)</a:t>
            </a:r>
          </a:p>
        </p:txBody>
      </p:sp>
    </p:spTree>
    <p:extLst>
      <p:ext uri="{BB962C8B-B14F-4D97-AF65-F5344CB8AC3E}">
        <p14:creationId xmlns:p14="http://schemas.microsoft.com/office/powerpoint/2010/main" val="172814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8C8D7E8-841B-29E1-9AC5-93ED808DF9E0}"/>
              </a:ext>
            </a:extLst>
          </p:cNvPr>
          <p:cNvSpPr/>
          <p:nvPr/>
        </p:nvSpPr>
        <p:spPr>
          <a:xfrm>
            <a:off x="0" y="1541417"/>
            <a:ext cx="9144000" cy="2838994"/>
          </a:xfrm>
          <a:prstGeom prst="rect">
            <a:avLst/>
          </a:prstGeom>
          <a:solidFill>
            <a:srgbClr val="182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A56D702-1DF2-1232-7769-D4A026764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4"/>
            <a:ext cx="4037556" cy="1019539"/>
          </a:xfrm>
        </p:spPr>
        <p:txBody>
          <a:bodyPr/>
          <a:lstStyle/>
          <a:p>
            <a:r>
              <a:rPr lang="en-US" dirty="0"/>
              <a:t>Identify equipment failure early</a:t>
            </a:r>
            <a:endParaRPr lang="pt-B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585A42-886F-4F68-5DBD-65EA2583BB78}"/>
              </a:ext>
            </a:extLst>
          </p:cNvPr>
          <p:cNvSpPr txBox="1"/>
          <p:nvPr/>
        </p:nvSpPr>
        <p:spPr>
          <a:xfrm>
            <a:off x="6914271" y="449428"/>
            <a:ext cx="1892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 3</a:t>
            </a:r>
            <a:endParaRPr lang="pt-BR" sz="2400" b="1" dirty="0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AB6ACC-D6A4-45DE-995B-DC1B39F5C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01" y="1541417"/>
            <a:ext cx="8035797" cy="283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30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idEdge">
      <a:dk1>
        <a:srgbClr val="5B4D89"/>
      </a:dk1>
      <a:lt1>
        <a:srgbClr val="FFFFFF"/>
      </a:lt1>
      <a:dk2>
        <a:srgbClr val="F36F32"/>
      </a:dk2>
      <a:lt2>
        <a:srgbClr val="E7E6E6"/>
      </a:lt2>
      <a:accent1>
        <a:srgbClr val="5B4D89"/>
      </a:accent1>
      <a:accent2>
        <a:srgbClr val="F36F32"/>
      </a:accent2>
      <a:accent3>
        <a:srgbClr val="68A753"/>
      </a:accent3>
      <a:accent4>
        <a:srgbClr val="FEC532"/>
      </a:accent4>
      <a:accent5>
        <a:srgbClr val="00A3C8"/>
      </a:accent5>
      <a:accent6>
        <a:srgbClr val="262626"/>
      </a:accent6>
      <a:hlink>
        <a:srgbClr val="F36F32"/>
      </a:hlink>
      <a:folHlink>
        <a:srgbClr val="77777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TD22-0009_Exhibitor_Sales_Tools_P2" id="{01E84CF2-EE09-9248-9C6C-82E1B878B97A}" vid="{4DFCA093-3726-9C46-8892-4C90333F30FB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2_Custom Design">
  <a:themeElements>
    <a:clrScheme name="GridEdge">
      <a:dk1>
        <a:srgbClr val="5B4D89"/>
      </a:dk1>
      <a:lt1>
        <a:srgbClr val="FFFFFF"/>
      </a:lt1>
      <a:dk2>
        <a:srgbClr val="F36F32"/>
      </a:dk2>
      <a:lt2>
        <a:srgbClr val="E7E6E6"/>
      </a:lt2>
      <a:accent1>
        <a:srgbClr val="5B4D89"/>
      </a:accent1>
      <a:accent2>
        <a:srgbClr val="F36F32"/>
      </a:accent2>
      <a:accent3>
        <a:srgbClr val="68A753"/>
      </a:accent3>
      <a:accent4>
        <a:srgbClr val="FEC532"/>
      </a:accent4>
      <a:accent5>
        <a:srgbClr val="00A3C8"/>
      </a:accent5>
      <a:accent6>
        <a:srgbClr val="262626"/>
      </a:accent6>
      <a:hlink>
        <a:srgbClr val="F36F32"/>
      </a:hlink>
      <a:folHlink>
        <a:srgbClr val="7777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TD22-0009_Exhibitor_Sales_Tools_P2" id="{01E84CF2-EE09-9248-9C6C-82E1B878B97A}" vid="{F3D63274-5548-444D-A009-55434269792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2091</TotalTime>
  <Words>497</Words>
  <Application>Microsoft Office PowerPoint</Application>
  <PresentationFormat>On-screen Show (16:9)</PresentationFormat>
  <Paragraphs>167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Arial</vt:lpstr>
      <vt:lpstr>Calibri</vt:lpstr>
      <vt:lpstr>Office Theme</vt:lpstr>
      <vt:lpstr>1_Custom Design</vt:lpstr>
      <vt:lpstr>Custom Design</vt:lpstr>
      <vt:lpstr>4_Custom Design</vt:lpstr>
      <vt:lpstr>3_Custom Design</vt:lpstr>
      <vt:lpstr>2_Custom Design</vt:lpstr>
      <vt:lpstr>PowerPoint Presentation</vt:lpstr>
      <vt:lpstr>Continuous waveform streaming and recording – DFRs, PQMs, and PMs </vt:lpstr>
      <vt:lpstr>Integrate various measurement rates from relays, meters, PMUs, and WMUs</vt:lpstr>
      <vt:lpstr>Triggerless recording captures every disturbance</vt:lpstr>
      <vt:lpstr>Trigger dependent systems can miss events</vt:lpstr>
      <vt:lpstr>Capture voltage-induced flicker missed by traditional monitoring</vt:lpstr>
      <vt:lpstr>Increase visibility of power system dynamics</vt:lpstr>
      <vt:lpstr>AI training runs create large load changes that can induce resonance</vt:lpstr>
      <vt:lpstr>Identify equipment failure early</vt:lpstr>
      <vt:lpstr>Three-second SCADA misses transient</vt:lpstr>
      <vt:lpstr>60 messages/second PMU data starts to see transient</vt:lpstr>
      <vt:lpstr>Relay event reports approximate transient</vt:lpstr>
      <vt:lpstr>Continuous recording at 14.4 ksps captures peak and ringing</vt:lpstr>
      <vt:lpstr>Visualize hours of transients on one timeline</vt:lpstr>
      <vt:lpstr>Software derived PMU and SCADA metering applications</vt:lpstr>
      <vt:lpstr>Consider network bandwidth and storage when streaming and recording ksps data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Schrichte</dc:creator>
  <cp:lastModifiedBy>Chris Wadley</cp:lastModifiedBy>
  <cp:revision>45</cp:revision>
  <dcterms:created xsi:type="dcterms:W3CDTF">2021-11-17T21:04:28Z</dcterms:created>
  <dcterms:modified xsi:type="dcterms:W3CDTF">2025-01-07T21:16:49Z</dcterms:modified>
</cp:coreProperties>
</file>