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95" r:id="rId2"/>
    <p:sldMasterId id="2147483689" r:id="rId3"/>
    <p:sldMasterId id="2147483693" r:id="rId4"/>
    <p:sldMasterId id="2147483691" r:id="rId5"/>
    <p:sldMasterId id="2147483681" r:id="rId6"/>
  </p:sldMasterIdLst>
  <p:notesMasterIdLst>
    <p:notesMasterId r:id="rId22"/>
  </p:notesMasterIdLst>
  <p:handoutMasterIdLst>
    <p:handoutMasterId r:id="rId23"/>
  </p:handoutMasterIdLst>
  <p:sldIdLst>
    <p:sldId id="278" r:id="rId7"/>
    <p:sldId id="273" r:id="rId8"/>
    <p:sldId id="265" r:id="rId9"/>
    <p:sldId id="283" r:id="rId10"/>
    <p:sldId id="289" r:id="rId11"/>
    <p:sldId id="279" r:id="rId12"/>
    <p:sldId id="288" r:id="rId13"/>
    <p:sldId id="286" r:id="rId14"/>
    <p:sldId id="281" r:id="rId15"/>
    <p:sldId id="280" r:id="rId16"/>
    <p:sldId id="287" r:id="rId17"/>
    <p:sldId id="282" r:id="rId18"/>
    <p:sldId id="284" r:id="rId19"/>
    <p:sldId id="285" r:id="rId20"/>
    <p:sldId id="270" r:id="rId21"/>
  </p:sldIdLst>
  <p:sldSz cx="9144000" cy="5143500" type="screen16x9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92" userDrawn="1">
          <p15:clr>
            <a:srgbClr val="A4A3A4"/>
          </p15:clr>
        </p15:guide>
        <p15:guide id="2" pos="2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54"/>
    <a:srgbClr val="78BE20"/>
    <a:srgbClr val="0062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27"/>
    <p:restoredTop sz="96327"/>
  </p:normalViewPr>
  <p:slideViewPr>
    <p:cSldViewPr snapToGrid="0" snapToObjects="1">
      <p:cViewPr varScale="1">
        <p:scale>
          <a:sx n="210" d="100"/>
          <a:sy n="210" d="100"/>
        </p:scale>
        <p:origin x="3342" y="144"/>
      </p:cViewPr>
      <p:guideLst>
        <p:guide orient="horz" pos="492"/>
        <p:guide pos="2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067BFBF-0171-94B7-D6A3-14AB9A6206B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2A310A-D12D-A2E9-84F2-4DE0FDA12BB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836B32-D1AD-4CB4-81EA-E80161D3D66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243870-2FCF-F6F7-7A97-37DCF21A6AD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537297-215E-086F-AB1F-5D6E29B60FC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295777-9B6B-4134-8B8C-E521FF203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271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5C181B-D241-4EFB-8227-D9F3B571106B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44F8DF-AC3A-4BB9-A40E-45068DE51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571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een and blue logo with blue text&#10;&#10;Description automatically generated">
            <a:extLst>
              <a:ext uri="{FF2B5EF4-FFF2-40B4-BE49-F238E27FC236}">
                <a16:creationId xmlns:a16="http://schemas.microsoft.com/office/drawing/2014/main" id="{03A41862-84FC-FC98-5AD1-D8CD8B2D8A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15826" t="19853" r="14202" b="19875"/>
          <a:stretch/>
        </p:blipFill>
        <p:spPr>
          <a:xfrm>
            <a:off x="251829" y="3541880"/>
            <a:ext cx="1443634" cy="12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62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14960CC-B22B-7D78-A7BE-270E860C5D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5302" y="365126"/>
            <a:ext cx="5155838" cy="608911"/>
          </a:xfrm>
          <a:prstGeom prst="rect">
            <a:avLst/>
          </a:prstGeom>
        </p:spPr>
        <p:txBody>
          <a:bodyPr/>
          <a:lstStyle>
            <a:lvl1pPr>
              <a:defRPr sz="3400" b="1" i="0">
                <a:solidFill>
                  <a:srgbClr val="0028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43B5F5B-891C-1224-FA57-7F9846C56AB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215304" y="1681163"/>
            <a:ext cx="4548797" cy="435872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1800" b="1" i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E0BCB3A-7B9C-5E32-814C-8A0A01A6147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15304" y="2117037"/>
            <a:ext cx="4548797" cy="2051740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Body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BA71A6F8-3C8B-3B1A-7EEE-D0CF06B1E2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3717" y="974724"/>
            <a:ext cx="4548798" cy="5159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0062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3ED9432-379E-9EC1-7D1F-635AEF54AAB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994275" y="0"/>
            <a:ext cx="2259013" cy="200501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 algn="ctr">
              <a:buFontTx/>
              <a:buNone/>
              <a:defRPr sz="1400">
                <a:solidFill>
                  <a:srgbClr val="002854"/>
                </a:solidFill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17C9C08A-B5D7-AD99-D554-7E879C119FC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22539" y="7684"/>
            <a:ext cx="1821462" cy="200501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 algn="ctr">
              <a:buFontTx/>
              <a:buNone/>
              <a:defRPr sz="1400">
                <a:solidFill>
                  <a:srgbClr val="002854"/>
                </a:solidFill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69FCC4B4-D896-4B64-2ADD-C9937901BBC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884547" y="2082373"/>
            <a:ext cx="2259013" cy="236668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 algn="ctr">
              <a:buFontTx/>
              <a:buNone/>
              <a:defRPr sz="1400">
                <a:solidFill>
                  <a:srgbClr val="002854"/>
                </a:solidFill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B0296EF3-15D5-FA88-7CBD-AF98336F134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986591" y="2082373"/>
            <a:ext cx="1836832" cy="236668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 algn="ctr">
              <a:buFontTx/>
              <a:buNone/>
              <a:defRPr sz="1400">
                <a:solidFill>
                  <a:srgbClr val="002854"/>
                </a:solidFill>
              </a:defRPr>
            </a:lvl1pPr>
          </a:lstStyle>
          <a:p>
            <a:r>
              <a:rPr lang="en-US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4768074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 userDrawn="1">
          <p15:clr>
            <a:srgbClr val="FBAE40"/>
          </p15:clr>
        </p15:guide>
        <p15:guide id="2" pos="19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8757CE-D5F7-E433-E9E6-75D4A6671C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-15368"/>
            <a:ext cx="3488551" cy="448747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>
            <a:lvl1pPr marL="0" indent="0" algn="ctr">
              <a:buNone/>
              <a:defRPr sz="2000">
                <a:solidFill>
                  <a:srgbClr val="0028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       Insert image here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14960CC-B22B-7D78-A7BE-270E860C5D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8593" y="372810"/>
            <a:ext cx="5394042" cy="608911"/>
          </a:xfrm>
          <a:prstGeom prst="rect">
            <a:avLst/>
          </a:prstGeom>
        </p:spPr>
        <p:txBody>
          <a:bodyPr/>
          <a:lstStyle>
            <a:lvl1pPr>
              <a:defRPr sz="3400" b="1" i="0">
                <a:solidFill>
                  <a:srgbClr val="0028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43B5F5B-891C-1224-FA57-7F9846C56AB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588595" y="1688847"/>
            <a:ext cx="5313360" cy="435872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1800" b="1" i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E0BCB3A-7B9C-5E32-814C-8A0A01A6147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588595" y="2124721"/>
            <a:ext cx="5313360" cy="2051740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Body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BA71A6F8-3C8B-3B1A-7EEE-D0CF06B1E2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7007" y="982408"/>
            <a:ext cx="5394043" cy="5159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0062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  <p:extLst>
      <p:ext uri="{BB962C8B-B14F-4D97-AF65-F5344CB8AC3E}">
        <p14:creationId xmlns:p14="http://schemas.microsoft.com/office/powerpoint/2010/main" val="3382794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 userDrawn="1">
          <p15:clr>
            <a:srgbClr val="FBAE40"/>
          </p15:clr>
        </p15:guide>
        <p15:guide id="2" pos="21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6441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AB96208C-9121-50C5-AA6B-6F9A40807E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609" t="20905" r="18065" b="19506"/>
          <a:stretch/>
        </p:blipFill>
        <p:spPr>
          <a:xfrm>
            <a:off x="4673141" y="3479201"/>
            <a:ext cx="1303609" cy="1153806"/>
          </a:xfrm>
          <a:prstGeom prst="rect">
            <a:avLst/>
          </a:prstGeom>
        </p:spPr>
      </p:pic>
      <p:pic>
        <p:nvPicPr>
          <p:cNvPr id="5" name="Picture 4" descr="A green and blue logo with blue text&#10;&#10;Description automatically generated">
            <a:extLst>
              <a:ext uri="{FF2B5EF4-FFF2-40B4-BE49-F238E27FC236}">
                <a16:creationId xmlns:a16="http://schemas.microsoft.com/office/drawing/2014/main" id="{39F0E41A-0F72-D631-9358-013865944D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/>
          </a:blip>
          <a:srcRect l="15826" t="19853" r="14202" b="19875"/>
          <a:stretch/>
        </p:blipFill>
        <p:spPr>
          <a:xfrm>
            <a:off x="4685516" y="3541880"/>
            <a:ext cx="1443634" cy="12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022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5B93690-E19D-EC75-EA83-889ED13BA1E6}"/>
              </a:ext>
            </a:extLst>
          </p:cNvPr>
          <p:cNvSpPr txBox="1">
            <a:spLocks/>
          </p:cNvSpPr>
          <p:nvPr userDrawn="1"/>
        </p:nvSpPr>
        <p:spPr>
          <a:xfrm>
            <a:off x="4703877" y="632670"/>
            <a:ext cx="5151503" cy="14420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TRANSITION </a:t>
            </a:r>
            <a:br>
              <a:rPr lang="en-US" dirty="0"/>
            </a:br>
            <a:r>
              <a:rPr lang="en-US" dirty="0"/>
              <a:t>HEADLINE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94517C9-9343-302B-5221-255B8D17EE6D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703880" y="2189986"/>
            <a:ext cx="2941733" cy="435872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Subhead</a:t>
            </a:r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AB96208C-9121-50C5-AA6B-6F9A40807E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609" t="20905" r="18065" b="19506"/>
          <a:stretch/>
        </p:blipFill>
        <p:spPr>
          <a:xfrm>
            <a:off x="4673141" y="3479201"/>
            <a:ext cx="1303609" cy="115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462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5B93690-E19D-EC75-EA83-889ED13BA1E6}"/>
              </a:ext>
            </a:extLst>
          </p:cNvPr>
          <p:cNvSpPr txBox="1">
            <a:spLocks/>
          </p:cNvSpPr>
          <p:nvPr userDrawn="1"/>
        </p:nvSpPr>
        <p:spPr>
          <a:xfrm>
            <a:off x="270190" y="755614"/>
            <a:ext cx="5151503" cy="14420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TRANSITION </a:t>
            </a:r>
            <a:br>
              <a:rPr lang="en-US" dirty="0"/>
            </a:br>
            <a:r>
              <a:rPr lang="en-US" dirty="0"/>
              <a:t>HEADLINE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94517C9-9343-302B-5221-255B8D17EE6D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285561" y="2289878"/>
            <a:ext cx="5151500" cy="435872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Subhead</a:t>
            </a:r>
          </a:p>
        </p:txBody>
      </p:sp>
    </p:spTree>
    <p:extLst>
      <p:ext uri="{BB962C8B-B14F-4D97-AF65-F5344CB8AC3E}">
        <p14:creationId xmlns:p14="http://schemas.microsoft.com/office/powerpoint/2010/main" val="1306446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82212132-68B8-2B49-8D7A-E026BCAE23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15953" y="1681165"/>
            <a:ext cx="1900986" cy="20708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787C569-17D3-5646-AECC-E57F90907D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238" y="365126"/>
            <a:ext cx="7886700" cy="608911"/>
          </a:xfrm>
          <a:prstGeom prst="rect">
            <a:avLst/>
          </a:prstGeom>
        </p:spPr>
        <p:txBody>
          <a:bodyPr/>
          <a:lstStyle>
            <a:lvl1pPr>
              <a:defRPr sz="3400" b="1" i="0">
                <a:solidFill>
                  <a:srgbClr val="0028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F5AEDED-291C-384B-B562-DC7D30118B3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30240" y="1681163"/>
            <a:ext cx="5313360" cy="435872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1800" b="1" i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768F9B02-61D8-014C-8FB2-AED67213735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0240" y="2117037"/>
            <a:ext cx="5313360" cy="2051740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Body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8A30F96-45D9-2F46-8E05-C9DFA4B7A6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8652" y="974724"/>
            <a:ext cx="7877175" cy="5159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0062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  <p:extLst>
      <p:ext uri="{BB962C8B-B14F-4D97-AF65-F5344CB8AC3E}">
        <p14:creationId xmlns:p14="http://schemas.microsoft.com/office/powerpoint/2010/main" val="2079237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973395D-D133-3A4B-893D-3145C222C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238" y="365126"/>
            <a:ext cx="7886700" cy="608911"/>
          </a:xfrm>
          <a:prstGeom prst="rect">
            <a:avLst/>
          </a:prstGeom>
        </p:spPr>
        <p:txBody>
          <a:bodyPr/>
          <a:lstStyle>
            <a:lvl1pPr>
              <a:defRPr sz="3400" b="1" i="0">
                <a:solidFill>
                  <a:srgbClr val="0028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F911AA2-AA78-9843-B460-D88EE4ADC4F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30238" y="1681163"/>
            <a:ext cx="7883524" cy="435872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1800" b="1" i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8DAF3E8-F6EB-7C41-A7BB-CEA4F62D183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0240" y="2117037"/>
            <a:ext cx="7875587" cy="2051740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Body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1245BF2-04DE-9AB3-5A08-4320CAF6E3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8652" y="974724"/>
            <a:ext cx="7877175" cy="5159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0062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  <p:extLst>
      <p:ext uri="{BB962C8B-B14F-4D97-AF65-F5344CB8AC3E}">
        <p14:creationId xmlns:p14="http://schemas.microsoft.com/office/powerpoint/2010/main" val="3074216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982F7ADE-78D7-A444-8F7D-394D665CE3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8651" y="1681164"/>
            <a:ext cx="1962438" cy="21378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rgbClr val="0062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026A4C8-D169-BF45-99A6-B68407EA9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238" y="365126"/>
            <a:ext cx="7886700" cy="608911"/>
          </a:xfrm>
          <a:prstGeom prst="rect">
            <a:avLst/>
          </a:prstGeom>
        </p:spPr>
        <p:txBody>
          <a:bodyPr/>
          <a:lstStyle>
            <a:lvl1pPr>
              <a:defRPr sz="3400" b="1" i="0">
                <a:solidFill>
                  <a:srgbClr val="0028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B50871D-D184-3B42-A60F-3BC1C7D6D42E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002319" y="1681163"/>
            <a:ext cx="5513029" cy="435872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1800" b="1" i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72268539-2B8D-414D-B72A-4AC19D49809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002319" y="2117037"/>
            <a:ext cx="5503507" cy="2051740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Body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23EC7C2-703B-2AD2-413E-CBB15A1B7E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8652" y="974724"/>
            <a:ext cx="7877175" cy="5159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0062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  <p:extLst>
      <p:ext uri="{BB962C8B-B14F-4D97-AF65-F5344CB8AC3E}">
        <p14:creationId xmlns:p14="http://schemas.microsoft.com/office/powerpoint/2010/main" val="865677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8757CE-D5F7-E433-E9E6-75D4A6671C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55448" y="-15368"/>
            <a:ext cx="3488551" cy="448747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>
            <a:lvl1pPr marL="0" indent="0" algn="ctr">
              <a:buNone/>
              <a:defRPr sz="2000">
                <a:solidFill>
                  <a:srgbClr val="0028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         Insert image here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14960CC-B22B-7D78-A7BE-270E860C5D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5302" y="365126"/>
            <a:ext cx="5394042" cy="608911"/>
          </a:xfrm>
          <a:prstGeom prst="rect">
            <a:avLst/>
          </a:prstGeom>
        </p:spPr>
        <p:txBody>
          <a:bodyPr/>
          <a:lstStyle>
            <a:lvl1pPr>
              <a:defRPr sz="3400" b="1" i="0">
                <a:solidFill>
                  <a:srgbClr val="00285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Headline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43B5F5B-891C-1224-FA57-7F9846C56AB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215304" y="1681163"/>
            <a:ext cx="5313360" cy="435872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1800" b="1" i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E0BCB3A-7B9C-5E32-814C-8A0A01A6147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15304" y="2117037"/>
            <a:ext cx="5313360" cy="2051740"/>
          </a:xfrm>
          <a:prstGeom prst="rect">
            <a:avLst/>
          </a:prstGeom>
        </p:spPr>
        <p:txBody>
          <a:bodyPr/>
          <a:lstStyle>
            <a:lvl1pPr>
              <a:defRPr sz="16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00" b="0" i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Body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BA71A6F8-3C8B-3B1A-7EEE-D0CF06B1E2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3716" y="974724"/>
            <a:ext cx="5394043" cy="5159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0062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</p:spTree>
    <p:extLst>
      <p:ext uri="{BB962C8B-B14F-4D97-AF65-F5344CB8AC3E}">
        <p14:creationId xmlns:p14="http://schemas.microsoft.com/office/powerpoint/2010/main" val="19968070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 userDrawn="1">
          <p15:clr>
            <a:srgbClr val="FBAE40"/>
          </p15:clr>
        </p15:guide>
        <p15:guide id="2" pos="19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5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lage of different images of a factory&#10;&#10;Description automatically generated">
            <a:extLst>
              <a:ext uri="{FF2B5EF4-FFF2-40B4-BE49-F238E27FC236}">
                <a16:creationId xmlns:a16="http://schemas.microsoft.com/office/drawing/2014/main" id="{A36E6C17-3F8A-85CC-6D79-FA84630065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61929" y="0"/>
            <a:ext cx="445133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785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>
          <p15:clr>
            <a:srgbClr val="F26B43"/>
          </p15:clr>
        </p15:guide>
        <p15:guide id="2" pos="408" userDrawn="1">
          <p15:clr>
            <a:srgbClr val="F26B43"/>
          </p15:clr>
        </p15:guide>
        <p15:guide id="3" pos="5664" userDrawn="1">
          <p15:clr>
            <a:srgbClr val="F26B43"/>
          </p15:clr>
        </p15:guide>
        <p15:guide id="4" orient="horz" pos="2916" userDrawn="1">
          <p15:clr>
            <a:srgbClr val="F26B43"/>
          </p15:clr>
        </p15:guide>
        <p15:guide id="5" orient="horz" pos="3012" userDrawn="1">
          <p15:clr>
            <a:srgbClr val="F26B43"/>
          </p15:clr>
        </p15:guide>
        <p15:guide id="6" pos="21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E99111-7051-D3BE-106D-E07740D8CA4D}"/>
              </a:ext>
            </a:extLst>
          </p:cNvPr>
          <p:cNvSpPr/>
          <p:nvPr userDrawn="1"/>
        </p:nvSpPr>
        <p:spPr>
          <a:xfrm>
            <a:off x="0" y="2571751"/>
            <a:ext cx="9144000" cy="2571750"/>
          </a:xfrm>
          <a:prstGeom prst="rect">
            <a:avLst/>
          </a:prstGeom>
          <a:gradFill>
            <a:gsLst>
              <a:gs pos="0">
                <a:srgbClr val="78BE20"/>
              </a:gs>
              <a:gs pos="100000">
                <a:srgbClr val="00629B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ollage of images of a person in a room&#10;&#10;Description automatically generated">
            <a:extLst>
              <a:ext uri="{FF2B5EF4-FFF2-40B4-BE49-F238E27FC236}">
                <a16:creationId xmlns:a16="http://schemas.microsoft.com/office/drawing/2014/main" id="{3D061F04-B3E7-B267-9B05-3023C3C8D8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1019"/>
            <a:ext cx="9144000" cy="263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76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5B861716-76F0-C076-7591-235AB5ADD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4609" t="20905" r="18065" b="19506"/>
          <a:stretch/>
        </p:blipFill>
        <p:spPr>
          <a:xfrm>
            <a:off x="253020" y="3794247"/>
            <a:ext cx="1303609" cy="1153806"/>
          </a:xfrm>
          <a:prstGeom prst="rect">
            <a:avLst/>
          </a:prstGeom>
        </p:spPr>
      </p:pic>
      <p:pic>
        <p:nvPicPr>
          <p:cNvPr id="11" name="Picture 10" descr="A collage of different images of a factory&#10;&#10;Description automatically generated">
            <a:extLst>
              <a:ext uri="{FF2B5EF4-FFF2-40B4-BE49-F238E27FC236}">
                <a16:creationId xmlns:a16="http://schemas.microsoft.com/office/drawing/2014/main" id="{F7C1FB6F-5725-7BDA-FDE6-D4AFA3354E4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445133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18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4" userDrawn="1">
          <p15:clr>
            <a:srgbClr val="F26B43"/>
          </p15:clr>
        </p15:guide>
        <p15:guide id="2" pos="240" userDrawn="1">
          <p15:clr>
            <a:srgbClr val="F26B43"/>
          </p15:clr>
        </p15:guide>
        <p15:guide id="3" orient="horz" pos="3132" userDrawn="1">
          <p15:clr>
            <a:srgbClr val="F26B43"/>
          </p15:clr>
        </p15:guide>
        <p15:guide id="4" pos="3024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CB4D195-E36C-9ECE-93FD-2C1B22607C80}"/>
              </a:ext>
            </a:extLst>
          </p:cNvPr>
          <p:cNvSpPr/>
          <p:nvPr userDrawn="1"/>
        </p:nvSpPr>
        <p:spPr>
          <a:xfrm>
            <a:off x="4451335" y="143210"/>
            <a:ext cx="4910097" cy="4838700"/>
          </a:xfrm>
          <a:prstGeom prst="rect">
            <a:avLst/>
          </a:prstGeom>
          <a:gradFill>
            <a:gsLst>
              <a:gs pos="0">
                <a:srgbClr val="78BE20"/>
              </a:gs>
              <a:gs pos="100000">
                <a:srgbClr val="00629B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5B861716-76F0-C076-7591-235AB5ADD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4609" t="20905" r="18065" b="19506"/>
          <a:stretch/>
        </p:blipFill>
        <p:spPr>
          <a:xfrm>
            <a:off x="253020" y="3794247"/>
            <a:ext cx="1303609" cy="1153806"/>
          </a:xfrm>
          <a:prstGeom prst="rect">
            <a:avLst/>
          </a:prstGeom>
        </p:spPr>
      </p:pic>
      <p:pic>
        <p:nvPicPr>
          <p:cNvPr id="11" name="Picture 10" descr="A collage of different images of a factory&#10;&#10;Description automatically generated">
            <a:extLst>
              <a:ext uri="{FF2B5EF4-FFF2-40B4-BE49-F238E27FC236}">
                <a16:creationId xmlns:a16="http://schemas.microsoft.com/office/drawing/2014/main" id="{F7C1FB6F-5725-7BDA-FDE6-D4AFA3354E4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9190"/>
            <a:ext cx="445133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96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4" userDrawn="1">
          <p15:clr>
            <a:srgbClr val="F26B43"/>
          </p15:clr>
        </p15:guide>
        <p15:guide id="2" pos="240" userDrawn="1">
          <p15:clr>
            <a:srgbClr val="F26B43"/>
          </p15:clr>
        </p15:guide>
        <p15:guide id="3" orient="horz" pos="3132" userDrawn="1">
          <p15:clr>
            <a:srgbClr val="F26B43"/>
          </p15:clr>
        </p15:guide>
        <p15:guide id="4" pos="3024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CB4D195-E36C-9ECE-93FD-2C1B22607C80}"/>
              </a:ext>
            </a:extLst>
          </p:cNvPr>
          <p:cNvSpPr/>
          <p:nvPr userDrawn="1"/>
        </p:nvSpPr>
        <p:spPr>
          <a:xfrm>
            <a:off x="-1" y="0"/>
            <a:ext cx="4910097" cy="5143500"/>
          </a:xfrm>
          <a:prstGeom prst="rect">
            <a:avLst/>
          </a:prstGeom>
          <a:gradFill>
            <a:gsLst>
              <a:gs pos="0">
                <a:srgbClr val="78BE20"/>
              </a:gs>
              <a:gs pos="100000">
                <a:srgbClr val="00629B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5B861716-76F0-C076-7591-235AB5ADD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4609" t="20905" r="18065" b="19506"/>
          <a:stretch/>
        </p:blipFill>
        <p:spPr>
          <a:xfrm>
            <a:off x="253020" y="3794247"/>
            <a:ext cx="1303609" cy="1153806"/>
          </a:xfrm>
          <a:prstGeom prst="rect">
            <a:avLst/>
          </a:prstGeom>
        </p:spPr>
      </p:pic>
      <p:pic>
        <p:nvPicPr>
          <p:cNvPr id="11" name="Picture 10" descr="A collage of different images of a factory&#10;&#10;Description automatically generated">
            <a:extLst>
              <a:ext uri="{FF2B5EF4-FFF2-40B4-BE49-F238E27FC236}">
                <a16:creationId xmlns:a16="http://schemas.microsoft.com/office/drawing/2014/main" id="{F7C1FB6F-5725-7BDA-FDE6-D4AFA3354E4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61929" y="0"/>
            <a:ext cx="445133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91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40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F5CDBC7-895F-F48C-6EBB-5F51D7BE0590}"/>
              </a:ext>
            </a:extLst>
          </p:cNvPr>
          <p:cNvSpPr/>
          <p:nvPr userDrawn="1"/>
        </p:nvSpPr>
        <p:spPr>
          <a:xfrm>
            <a:off x="0" y="4499336"/>
            <a:ext cx="9144000" cy="652631"/>
          </a:xfrm>
          <a:prstGeom prst="rect">
            <a:avLst/>
          </a:prstGeom>
          <a:gradFill>
            <a:gsLst>
              <a:gs pos="0">
                <a:srgbClr val="78BE20"/>
              </a:gs>
              <a:gs pos="99000">
                <a:srgbClr val="00629B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1D47F92E-3AED-A123-83F8-7C190C027A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14609" t="20905" r="18065" b="19506"/>
          <a:stretch/>
        </p:blipFill>
        <p:spPr>
          <a:xfrm>
            <a:off x="252770" y="4515569"/>
            <a:ext cx="737365" cy="652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666435-A33C-DCA7-4DA8-55903E49682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242905" y="4705716"/>
            <a:ext cx="2097908" cy="220349"/>
          </a:xfrm>
          <a:prstGeom prst="rect">
            <a:avLst/>
          </a:prstGeom>
        </p:spPr>
      </p:pic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111D974-3DB0-5BA9-E537-ECA5966B838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444376" y="4751227"/>
            <a:ext cx="456719" cy="134494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B4403AD6-941B-5197-8A80-E982376CD1F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224769" y="4650054"/>
            <a:ext cx="456719" cy="31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383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48" r:id="rId4"/>
    <p:sldLayoutId id="2147483685" r:id="rId5"/>
    <p:sldLayoutId id="2147483650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4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cEachern Laboratories Inc.">
            <a:extLst>
              <a:ext uri="{FF2B5EF4-FFF2-40B4-BE49-F238E27FC236}">
                <a16:creationId xmlns:a16="http://schemas.microsoft.com/office/drawing/2014/main" id="{331930C3-0B78-74FC-65D6-96986B133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761" y="4292502"/>
            <a:ext cx="1874025" cy="43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C311F7-D0F5-8636-1EF4-3408F0508044}"/>
              </a:ext>
            </a:extLst>
          </p:cNvPr>
          <p:cNvSpPr txBox="1">
            <a:spLocks/>
          </p:cNvSpPr>
          <p:nvPr/>
        </p:nvSpPr>
        <p:spPr>
          <a:xfrm>
            <a:off x="268639" y="547252"/>
            <a:ext cx="4253319" cy="164217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err="1">
                <a:solidFill>
                  <a:srgbClr val="0028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GridSweep</a:t>
            </a:r>
            <a:r>
              <a:rPr lang="en-US" sz="4000" b="1" dirty="0">
                <a:solidFill>
                  <a:srgbClr val="0028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400" b="1" dirty="0">
                <a:solidFill>
                  <a:srgbClr val="0028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Synchro-Waveforms to Probe Distribution Grid Stability from 120V Outlets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DE1DB0-7B35-5A13-B638-10B06F87E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466" y="2838242"/>
            <a:ext cx="950492" cy="11486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BE0636-E9F2-09B4-009D-F7B6D1A92793}"/>
              </a:ext>
            </a:extLst>
          </p:cNvPr>
          <p:cNvSpPr txBox="1"/>
          <p:nvPr/>
        </p:nvSpPr>
        <p:spPr>
          <a:xfrm>
            <a:off x="327547" y="2438132"/>
            <a:ext cx="43126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28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Alex McEachern, IEEE Life Fellow</a:t>
            </a:r>
          </a:p>
        </p:txBody>
      </p:sp>
    </p:spTree>
    <p:extLst>
      <p:ext uri="{BB962C8B-B14F-4D97-AF65-F5344CB8AC3E}">
        <p14:creationId xmlns:p14="http://schemas.microsoft.com/office/powerpoint/2010/main" val="3292229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5FD8A3-7A6E-81D2-BF5A-47DFD9502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5A715-F82E-70C3-1436-B6B3F1B99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549" y="142083"/>
            <a:ext cx="7886700" cy="608911"/>
          </a:xfrm>
        </p:spPr>
        <p:txBody>
          <a:bodyPr/>
          <a:lstStyle/>
          <a:p>
            <a:r>
              <a:rPr lang="en-US" sz="2400" dirty="0" err="1">
                <a:solidFill>
                  <a:schemeClr val="accent1"/>
                </a:solidFill>
              </a:rPr>
              <a:t>Microdisturbance</a:t>
            </a:r>
            <a:r>
              <a:rPr lang="en-US" sz="2400" dirty="0">
                <a:solidFill>
                  <a:schemeClr val="accent1"/>
                </a:solidFill>
              </a:rPr>
              <a:t> correlation: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1600" dirty="0">
                <a:solidFill>
                  <a:schemeClr val="accent1"/>
                </a:solidFill>
              </a:rPr>
              <a:t>Computing &amp; comms required for</a:t>
            </a:r>
            <a:r>
              <a:rPr lang="en-US" sz="1800" dirty="0">
                <a:solidFill>
                  <a:schemeClr val="accent1"/>
                </a:solidFill>
              </a:rPr>
              <a:t> ‘n’ </a:t>
            </a:r>
            <a:r>
              <a:rPr lang="en-US" sz="1800" dirty="0" err="1">
                <a:solidFill>
                  <a:schemeClr val="accent1"/>
                </a:solidFill>
              </a:rPr>
              <a:t>GridSweep</a:t>
            </a:r>
            <a:r>
              <a:rPr lang="en-US" sz="1800" dirty="0">
                <a:solidFill>
                  <a:schemeClr val="accent1"/>
                </a:solidFill>
              </a:rPr>
              <a:t>-scale 120-volt sensors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89023F1-87A9-8BEA-F449-DD45449B3C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4435769"/>
              </p:ext>
            </p:extLst>
          </p:nvPr>
        </p:nvGraphicFramePr>
        <p:xfrm>
          <a:off x="1214648" y="2025143"/>
          <a:ext cx="7094611" cy="2462697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682391">
                  <a:extLst>
                    <a:ext uri="{9D8B030D-6E8A-4147-A177-3AD203B41FA5}">
                      <a16:colId xmlns:a16="http://schemas.microsoft.com/office/drawing/2014/main" val="3845064914"/>
                    </a:ext>
                  </a:extLst>
                </a:gridCol>
                <a:gridCol w="973540">
                  <a:extLst>
                    <a:ext uri="{9D8B030D-6E8A-4147-A177-3AD203B41FA5}">
                      <a16:colId xmlns:a16="http://schemas.microsoft.com/office/drawing/2014/main" val="344709487"/>
                    </a:ext>
                  </a:extLst>
                </a:gridCol>
                <a:gridCol w="1348684">
                  <a:extLst>
                    <a:ext uri="{9D8B030D-6E8A-4147-A177-3AD203B41FA5}">
                      <a16:colId xmlns:a16="http://schemas.microsoft.com/office/drawing/2014/main" val="180636639"/>
                    </a:ext>
                  </a:extLst>
                </a:gridCol>
                <a:gridCol w="1096728">
                  <a:extLst>
                    <a:ext uri="{9D8B030D-6E8A-4147-A177-3AD203B41FA5}">
                      <a16:colId xmlns:a16="http://schemas.microsoft.com/office/drawing/2014/main" val="2522128845"/>
                    </a:ext>
                  </a:extLst>
                </a:gridCol>
                <a:gridCol w="1366563">
                  <a:extLst>
                    <a:ext uri="{9D8B030D-6E8A-4147-A177-3AD203B41FA5}">
                      <a16:colId xmlns:a16="http://schemas.microsoft.com/office/drawing/2014/main" val="853102431"/>
                    </a:ext>
                  </a:extLst>
                </a:gridCol>
                <a:gridCol w="1626705">
                  <a:extLst>
                    <a:ext uri="{9D8B030D-6E8A-4147-A177-3AD203B41FA5}">
                      <a16:colId xmlns:a16="http://schemas.microsoft.com/office/drawing/2014/main" val="1713514284"/>
                    </a:ext>
                  </a:extLst>
                </a:gridCol>
              </a:tblGrid>
              <a:tr h="632086"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51072" marR="51072" marT="25536" marB="25536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51072" marR="51072" marT="25536" marB="25536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Computer</a:t>
                      </a:r>
                    </a:p>
                  </a:txBody>
                  <a:tcPr marL="51072" marR="51072" marT="25536" marB="25536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Cost</a:t>
                      </a:r>
                    </a:p>
                  </a:txBody>
                  <a:tcPr marL="51072" marR="51072" marT="25536" marB="25536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Calculation power:</a:t>
                      </a:r>
                    </a:p>
                    <a:p>
                      <a:pPr algn="ctr"/>
                      <a:r>
                        <a:rPr lang="en-US" sz="1400" dirty="0" err="1"/>
                        <a:t>megaFLOPs</a:t>
                      </a:r>
                      <a:endParaRPr lang="en-US" sz="1400" dirty="0"/>
                    </a:p>
                  </a:txBody>
                  <a:tcPr marL="51072" marR="51072" marT="25536" marB="25536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Ethernet</a:t>
                      </a:r>
                    </a:p>
                    <a:p>
                      <a:pPr algn="ctr"/>
                      <a:r>
                        <a:rPr lang="en-US" sz="1500" dirty="0"/>
                        <a:t>comms speed:</a:t>
                      </a:r>
                    </a:p>
                    <a:p>
                      <a:pPr algn="ctr"/>
                      <a:r>
                        <a:rPr lang="en-US" sz="1500" dirty="0"/>
                        <a:t>Megabytes/sec</a:t>
                      </a:r>
                    </a:p>
                  </a:txBody>
                  <a:tcPr marL="51072" marR="51072" marT="25536" marB="25536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5148925"/>
                  </a:ext>
                </a:extLst>
              </a:tr>
              <a:tr h="760353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2024</a:t>
                      </a:r>
                    </a:p>
                  </a:txBody>
                  <a:tcPr marL="51072" marR="51072" marT="25536" marB="25536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/>
                    </a:p>
                  </a:txBody>
                  <a:tcPr marL="51072" marR="51072" marT="25536" marB="25536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Powerful desktop workstation</a:t>
                      </a:r>
                    </a:p>
                  </a:txBody>
                  <a:tcPr marL="51072" marR="51072" marT="25536" marB="25536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US$5k</a:t>
                      </a:r>
                    </a:p>
                  </a:txBody>
                  <a:tcPr marL="51072" marR="51072" marT="25536" marB="25536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1 x 10</a:t>
                      </a:r>
                      <a:r>
                        <a:rPr lang="en-US" sz="1500" baseline="30000" dirty="0"/>
                        <a:t>3</a:t>
                      </a:r>
                    </a:p>
                  </a:txBody>
                  <a:tcPr marL="51072" marR="51072" marT="25536" marB="25536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1 x 10</a:t>
                      </a:r>
                      <a:r>
                        <a:rPr lang="en-US" sz="1500" baseline="30000" dirty="0"/>
                        <a:t>2</a:t>
                      </a:r>
                    </a:p>
                  </a:txBody>
                  <a:tcPr marL="51072" marR="51072" marT="25536" marB="25536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2699561"/>
                  </a:ext>
                </a:extLst>
              </a:tr>
              <a:tr h="582309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2025</a:t>
                      </a:r>
                    </a:p>
                  </a:txBody>
                  <a:tcPr marL="51072" marR="51072" marT="25536" marB="25536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/>
                    </a:p>
                  </a:txBody>
                  <a:tcPr marL="51072" marR="51072" marT="25536" marB="25536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Re-purposed Artificial Intelligence workstation</a:t>
                      </a:r>
                    </a:p>
                  </a:txBody>
                  <a:tcPr marL="51072" marR="51072" marT="25536" marB="25536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US$50k</a:t>
                      </a:r>
                    </a:p>
                  </a:txBody>
                  <a:tcPr marL="51072" marR="51072" marT="25536" marB="25536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5 x 10</a:t>
                      </a:r>
                      <a:r>
                        <a:rPr lang="en-US" sz="1500" baseline="30000" dirty="0"/>
                        <a:t>9</a:t>
                      </a:r>
                    </a:p>
                  </a:txBody>
                  <a:tcPr marL="51072" marR="51072" marT="25536" marB="25536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 x 10</a:t>
                      </a:r>
                      <a:r>
                        <a:rPr lang="en-US" sz="1500" baseline="30000" dirty="0"/>
                        <a:t>4</a:t>
                      </a:r>
                    </a:p>
                  </a:txBody>
                  <a:tcPr marL="51072" marR="51072" marT="25536" marB="25536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650883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AD5AA10-DF0E-8B21-4EF6-F96C4A63A16A}"/>
              </a:ext>
            </a:extLst>
          </p:cNvPr>
          <p:cNvSpPr txBox="1"/>
          <p:nvPr/>
        </p:nvSpPr>
        <p:spPr>
          <a:xfrm>
            <a:off x="2286000" y="239931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18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762056-6130-023E-AF75-DF52FED97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531" y="3631801"/>
            <a:ext cx="927727" cy="7645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F33E920-353F-BA38-BE6E-B59A2F58C83D}"/>
              </a:ext>
            </a:extLst>
          </p:cNvPr>
          <p:cNvSpPr txBox="1"/>
          <p:nvPr/>
        </p:nvSpPr>
        <p:spPr>
          <a:xfrm>
            <a:off x="566549" y="747196"/>
            <a:ext cx="85775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Pairs of sensors to be correlated: (n</a:t>
            </a:r>
            <a:r>
              <a:rPr lang="en-US" sz="1600" baseline="30000" dirty="0"/>
              <a:t>2</a:t>
            </a:r>
            <a:r>
              <a:rPr lang="en-US" sz="1600" dirty="0"/>
              <a:t>-n)/2 pairs 	Data comms per sensor: 10</a:t>
            </a:r>
            <a:r>
              <a:rPr lang="en-US" sz="1600" baseline="30000" dirty="0"/>
              <a:t>-1</a:t>
            </a:r>
            <a:r>
              <a:rPr lang="en-US" sz="1600" dirty="0"/>
              <a:t> megabytes/sec</a:t>
            </a:r>
          </a:p>
          <a:p>
            <a:r>
              <a:rPr lang="en-US" sz="1600" dirty="0"/>
              <a:t>Real-time correlation computing power required per pair of sensors: ~ 4 x 10</a:t>
            </a:r>
            <a:r>
              <a:rPr lang="en-US" sz="1600" baseline="30000" dirty="0"/>
              <a:t>-2</a:t>
            </a:r>
            <a:r>
              <a:rPr lang="en-US" sz="1600" dirty="0"/>
              <a:t> </a:t>
            </a:r>
            <a:r>
              <a:rPr lang="en-US" sz="1600" dirty="0" err="1"/>
              <a:t>megaFLOPs</a:t>
            </a:r>
            <a:endParaRPr lang="en-US" sz="1600" dirty="0"/>
          </a:p>
          <a:p>
            <a:endParaRPr lang="en-US" sz="1600" dirty="0"/>
          </a:p>
          <a:p>
            <a:r>
              <a:rPr lang="en-US" sz="1600" i="1" dirty="0"/>
              <a:t>Example:   </a:t>
            </a:r>
            <a:r>
              <a:rPr lang="en-US" sz="1600" b="1" i="1" dirty="0"/>
              <a:t>n=100 sensors        </a:t>
            </a:r>
            <a:r>
              <a:rPr lang="en-US" sz="1600" i="1" dirty="0"/>
              <a:t>Pairs of sensors ~ 1 x 10</a:t>
            </a:r>
            <a:r>
              <a:rPr lang="en-US" sz="1600" i="1" baseline="30000" dirty="0"/>
              <a:t>4    </a:t>
            </a:r>
            <a:r>
              <a:rPr lang="en-US" sz="1600" i="1" dirty="0"/>
              <a:t> </a:t>
            </a:r>
            <a:r>
              <a:rPr lang="en-US" sz="1600" b="1" i="1" dirty="0"/>
              <a:t>4 x 10</a:t>
            </a:r>
            <a:r>
              <a:rPr lang="en-US" sz="1600" b="1" i="1" baseline="30000" dirty="0"/>
              <a:t>2</a:t>
            </a:r>
            <a:r>
              <a:rPr lang="en-US" sz="1600" b="1" i="1" dirty="0"/>
              <a:t> </a:t>
            </a:r>
            <a:r>
              <a:rPr lang="en-US" sz="1600" b="1" i="1" dirty="0" err="1"/>
              <a:t>megaFLOPS</a:t>
            </a:r>
            <a:r>
              <a:rPr lang="en-US" sz="1600" b="1" i="1" dirty="0"/>
              <a:t>   1 x 10</a:t>
            </a:r>
            <a:r>
              <a:rPr lang="en-US" sz="1600" b="1" i="1" baseline="30000" dirty="0"/>
              <a:t>2</a:t>
            </a:r>
            <a:r>
              <a:rPr lang="en-US" sz="1600" b="1" i="1" dirty="0"/>
              <a:t> megabytes/sec </a:t>
            </a:r>
            <a:endParaRPr lang="en-US" sz="1600" i="1" dirty="0"/>
          </a:p>
          <a:p>
            <a:r>
              <a:rPr lang="en-US" sz="1600" i="1" dirty="0"/>
              <a:t>Example: </a:t>
            </a:r>
            <a:r>
              <a:rPr lang="en-US" sz="1600" b="1" i="1" dirty="0"/>
              <a:t>n=40,000 sensors    </a:t>
            </a:r>
            <a:r>
              <a:rPr lang="en-US" sz="1600" i="1" dirty="0"/>
              <a:t>Pairs of sensors ~ 1 x 10</a:t>
            </a:r>
            <a:r>
              <a:rPr lang="en-US" sz="1600" i="1" baseline="30000" dirty="0"/>
              <a:t>9   </a:t>
            </a:r>
            <a:r>
              <a:rPr lang="en-US" sz="1600" i="1" dirty="0"/>
              <a:t>  </a:t>
            </a:r>
            <a:r>
              <a:rPr lang="en-US" sz="1600" b="1" i="1" dirty="0"/>
              <a:t>4 x 10</a:t>
            </a:r>
            <a:r>
              <a:rPr lang="en-US" sz="1600" b="1" i="1" baseline="30000" dirty="0"/>
              <a:t>7</a:t>
            </a:r>
            <a:r>
              <a:rPr lang="en-US" sz="1600" b="1" i="1" dirty="0"/>
              <a:t> </a:t>
            </a:r>
            <a:r>
              <a:rPr lang="en-US" sz="1600" b="1" i="1" dirty="0" err="1"/>
              <a:t>megaFLOPS</a:t>
            </a:r>
            <a:r>
              <a:rPr lang="en-US" sz="1600" b="1" i="1" dirty="0"/>
              <a:t>   4 x 10</a:t>
            </a:r>
            <a:r>
              <a:rPr lang="en-US" sz="1600" b="1" i="1" baseline="30000" dirty="0"/>
              <a:t>3</a:t>
            </a:r>
            <a:r>
              <a:rPr lang="en-US" sz="1600" b="1" i="1" dirty="0"/>
              <a:t> megabytes/sec </a:t>
            </a:r>
            <a:endParaRPr lang="en-US" sz="1600" b="1" i="1" baseline="30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6DADA2C-9E1D-E106-70AE-C079EBDCF6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763" y="2870221"/>
            <a:ext cx="809806" cy="60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265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5EA5C-48F4-AD0D-7C46-B7A6A8BEA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0FC95-EB6D-5CD8-4F46-2C04BA666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0537" y="1962839"/>
            <a:ext cx="4342096" cy="608911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Three calls for action!</a:t>
            </a: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F102C8-BE0F-EA65-CF68-FD1A6FD6F1E6}"/>
              </a:ext>
            </a:extLst>
          </p:cNvPr>
          <p:cNvSpPr txBox="1"/>
          <p:nvPr/>
        </p:nvSpPr>
        <p:spPr>
          <a:xfrm>
            <a:off x="2286000" y="239931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032112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999BC-FEE9-35F0-4FEA-B5A806AD0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8262A-C9D5-9B7E-90D9-CB3502244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549" y="142083"/>
            <a:ext cx="7886700" cy="608911"/>
          </a:xfrm>
        </p:spPr>
        <p:txBody>
          <a:bodyPr/>
          <a:lstStyle/>
          <a:p>
            <a:r>
              <a:rPr lang="en-US" sz="2400" dirty="0">
                <a:solidFill>
                  <a:schemeClr val="accent1"/>
                </a:solidFill>
              </a:rPr>
              <a:t>Calls for action! </a:t>
            </a:r>
            <a:r>
              <a:rPr lang="en-US" sz="1400" dirty="0">
                <a:solidFill>
                  <a:schemeClr val="accent1"/>
                </a:solidFill>
              </a:rPr>
              <a:t>(1)</a:t>
            </a:r>
            <a:br>
              <a:rPr lang="en-US" sz="2400" dirty="0">
                <a:solidFill>
                  <a:schemeClr val="accent1"/>
                </a:solidFill>
              </a:rPr>
            </a:br>
            <a:endParaRPr lang="en-US" sz="1800" dirty="0">
              <a:solidFill>
                <a:schemeClr val="accent1"/>
              </a:solidFill>
            </a:endParaRP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3C5E05E-5B98-614E-4AF4-91CB122938F5}"/>
              </a:ext>
            </a:extLst>
          </p:cNvPr>
          <p:cNvSpPr txBox="1">
            <a:spLocks/>
          </p:cNvSpPr>
          <p:nvPr/>
        </p:nvSpPr>
        <p:spPr>
          <a:xfrm>
            <a:off x="378444" y="716754"/>
            <a:ext cx="5267180" cy="5159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0629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Need FREE real-world grid edge </a:t>
            </a:r>
            <a:r>
              <a:rPr lang="en-US" sz="1600" dirty="0" err="1"/>
              <a:t>synchrowaveform</a:t>
            </a:r>
            <a:r>
              <a:rPr lang="en-US" sz="1600" dirty="0"/>
              <a:t> data? </a:t>
            </a:r>
          </a:p>
          <a:p>
            <a:pPr marL="1028700" lvl="1" indent="-342900"/>
            <a:r>
              <a:rPr lang="en-US" sz="1600" dirty="0"/>
              <a:t>Download from ORNL’s GESL. Hundreds of gigabytes available, from a variety of distribution grids, </a:t>
            </a:r>
            <a:r>
              <a:rPr lang="en-US" sz="1600" u="sng" dirty="0"/>
              <a:t>complete with metadata</a:t>
            </a:r>
            <a:r>
              <a:rPr lang="en-US" sz="1600" dirty="0"/>
              <a:t>.</a:t>
            </a:r>
          </a:p>
          <a:p>
            <a:endParaRPr lang="en-US" sz="1600" dirty="0"/>
          </a:p>
          <a:p>
            <a:endParaRPr lang="en-US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3B8737-3EA3-A9D2-FEC9-3ED93FA10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7226" y="359103"/>
            <a:ext cx="1744128" cy="9792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CE8281-05B2-3D8A-66FD-85F6D2021657}"/>
              </a:ext>
            </a:extLst>
          </p:cNvPr>
          <p:cNvSpPr txBox="1"/>
          <p:nvPr/>
        </p:nvSpPr>
        <p:spPr>
          <a:xfrm>
            <a:off x="7124134" y="1268483"/>
            <a:ext cx="1391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GESL.ORNL.GOV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1C288D-0F4E-2513-2FF5-7CEB80C4B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2097" y="1807364"/>
            <a:ext cx="1833862" cy="25698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7AF6A9-6D09-B1B6-193C-938D4BCE66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8143" y="1807364"/>
            <a:ext cx="1946103" cy="2569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B29842-4F09-D459-F302-B25FBE8288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050" y="2657812"/>
            <a:ext cx="1254963" cy="4026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D5DA45-3C24-10FB-A3A4-84539C18F0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063" y="2363797"/>
            <a:ext cx="1254963" cy="28886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A591132-0090-934D-0839-EF710666A6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434" y="3420897"/>
            <a:ext cx="1194870" cy="46903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782B456-2A2F-62A3-6900-9F5EA767CF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6115" y="3057326"/>
            <a:ext cx="1194871" cy="32358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ADFF2D5-185A-0E71-B6CB-00D29EC448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94300" y="2676520"/>
            <a:ext cx="1238494" cy="30194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429C367-70B0-807D-A252-7D2CC45CC7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43048" y="2978467"/>
            <a:ext cx="1194870" cy="47970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C8E8B76-B6C6-58DB-123F-E83B741304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49268" y="2366784"/>
            <a:ext cx="1192189" cy="29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27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CBDCF-DD21-1F06-86AC-FA1A556DA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0BC3A-0B8A-6441-6719-8A859063D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549" y="142083"/>
            <a:ext cx="7886700" cy="608911"/>
          </a:xfrm>
        </p:spPr>
        <p:txBody>
          <a:bodyPr/>
          <a:lstStyle/>
          <a:p>
            <a:r>
              <a:rPr lang="en-US" sz="2400" dirty="0">
                <a:solidFill>
                  <a:schemeClr val="accent1"/>
                </a:solidFill>
              </a:rPr>
              <a:t>Calls for action! </a:t>
            </a:r>
            <a:r>
              <a:rPr lang="en-US" sz="1400" dirty="0">
                <a:solidFill>
                  <a:schemeClr val="accent1"/>
                </a:solidFill>
              </a:rPr>
              <a:t>(2)</a:t>
            </a:r>
            <a:br>
              <a:rPr lang="en-US" sz="2400" dirty="0">
                <a:solidFill>
                  <a:schemeClr val="accent1"/>
                </a:solidFill>
              </a:rPr>
            </a:br>
            <a:endParaRPr lang="en-US" sz="1800" dirty="0">
              <a:solidFill>
                <a:schemeClr val="accent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5D9E6D-B910-A816-0C42-D064D9C32605}"/>
              </a:ext>
            </a:extLst>
          </p:cNvPr>
          <p:cNvSpPr txBox="1"/>
          <p:nvPr/>
        </p:nvSpPr>
        <p:spPr>
          <a:xfrm>
            <a:off x="2286000" y="239931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1800" b="1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2EA34646-5657-79A1-0BE2-CA17B9E3AF7F}"/>
              </a:ext>
            </a:extLst>
          </p:cNvPr>
          <p:cNvSpPr txBox="1">
            <a:spLocks/>
          </p:cNvSpPr>
          <p:nvPr/>
        </p:nvSpPr>
        <p:spPr>
          <a:xfrm>
            <a:off x="378444" y="716754"/>
            <a:ext cx="5267180" cy="5159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0629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Have an interesting idea? LBNL has a fleet of </a:t>
            </a:r>
            <a:r>
              <a:rPr lang="en-US" sz="1600" dirty="0" err="1"/>
              <a:t>GridSweep</a:t>
            </a:r>
            <a:r>
              <a:rPr lang="en-US" sz="1600" dirty="0"/>
              <a:t> instruments specifically for loaning out to National Labs, universities, utilities…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endParaRPr lang="en-US" sz="1600" dirty="0"/>
          </a:p>
        </p:txBody>
      </p:sp>
      <p:pic>
        <p:nvPicPr>
          <p:cNvPr id="6" name="Picture Placeholder 6">
            <a:extLst>
              <a:ext uri="{FF2B5EF4-FFF2-40B4-BE49-F238E27FC236}">
                <a16:creationId xmlns:a16="http://schemas.microsoft.com/office/drawing/2014/main" id="{38A19693-B7CB-749B-6C37-5C186DD218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934" b="14934"/>
          <a:stretch>
            <a:fillRect/>
          </a:stretch>
        </p:blipFill>
        <p:spPr>
          <a:xfrm>
            <a:off x="6396182" y="716754"/>
            <a:ext cx="1933212" cy="1819493"/>
          </a:xfrm>
          <a:prstGeom prst="rect">
            <a:avLst/>
          </a:prstGeom>
        </p:spPr>
      </p:pic>
      <p:pic>
        <p:nvPicPr>
          <p:cNvPr id="7" name="Picture Placeholder 31">
            <a:extLst>
              <a:ext uri="{FF2B5EF4-FFF2-40B4-BE49-F238E27FC236}">
                <a16:creationId xmlns:a16="http://schemas.microsoft.com/office/drawing/2014/main" id="{03AF1D95-48FE-E189-8E6E-590CE56B39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941" b="2941"/>
          <a:stretch>
            <a:fillRect/>
          </a:stretch>
        </p:blipFill>
        <p:spPr>
          <a:xfrm>
            <a:off x="2697017" y="1220903"/>
            <a:ext cx="3406209" cy="3205843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6C420D0-B7EE-AC64-3039-229CB3005D51}"/>
              </a:ext>
            </a:extLst>
          </p:cNvPr>
          <p:cNvSpPr txBox="1">
            <a:spLocks/>
          </p:cNvSpPr>
          <p:nvPr/>
        </p:nvSpPr>
        <p:spPr>
          <a:xfrm>
            <a:off x="1708727" y="4106526"/>
            <a:ext cx="4799127" cy="36933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</p:spPr>
        <p:txBody>
          <a:bodyPr lIns="182880" tIns="182880" rIns="182880" bIns="182880" anchor="b" anchorCtr="0"/>
          <a:lstStyle>
            <a:lvl1pPr marL="0" indent="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864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9728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4592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94560" indent="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err="1"/>
              <a:t>GridSweep</a:t>
            </a:r>
            <a:r>
              <a:rPr lang="en-US" sz="1000" dirty="0"/>
              <a:t> data – 8-hour, 5Hz - 40Hz ,heat map at U.C. Riverside</a:t>
            </a:r>
          </a:p>
        </p:txBody>
      </p:sp>
    </p:spTree>
    <p:extLst>
      <p:ext uri="{BB962C8B-B14F-4D97-AF65-F5344CB8AC3E}">
        <p14:creationId xmlns:p14="http://schemas.microsoft.com/office/powerpoint/2010/main" val="2584653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67328-65CD-F017-1C9B-A26690DC4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09CC0-EE8E-7AF2-7B5D-F6D792BFE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549" y="142083"/>
            <a:ext cx="7886700" cy="608911"/>
          </a:xfrm>
        </p:spPr>
        <p:txBody>
          <a:bodyPr/>
          <a:lstStyle/>
          <a:p>
            <a:r>
              <a:rPr lang="en-US" sz="2400" dirty="0">
                <a:solidFill>
                  <a:schemeClr val="accent1"/>
                </a:solidFill>
              </a:rPr>
              <a:t>Calls for action! </a:t>
            </a:r>
            <a:r>
              <a:rPr lang="en-US" sz="1400" dirty="0">
                <a:solidFill>
                  <a:schemeClr val="accent1"/>
                </a:solidFill>
              </a:rPr>
              <a:t>(3)</a:t>
            </a:r>
            <a:br>
              <a:rPr lang="en-US" sz="2400" dirty="0">
                <a:solidFill>
                  <a:schemeClr val="accent1"/>
                </a:solidFill>
              </a:rPr>
            </a:br>
            <a:endParaRPr lang="en-US" sz="1800" dirty="0">
              <a:solidFill>
                <a:schemeClr val="accent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50A985-5A2A-AC6F-DABF-315349E6EAC4}"/>
              </a:ext>
            </a:extLst>
          </p:cNvPr>
          <p:cNvSpPr txBox="1"/>
          <p:nvPr/>
        </p:nvSpPr>
        <p:spPr>
          <a:xfrm>
            <a:off x="5731163" y="1946472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0062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ALEX@MCEACHERN.com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0028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+1-510-295-8264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9A41894-7F5C-DD4D-1B0A-C59ADE9D3629}"/>
              </a:ext>
            </a:extLst>
          </p:cNvPr>
          <p:cNvSpPr txBox="1">
            <a:spLocks/>
          </p:cNvSpPr>
          <p:nvPr/>
        </p:nvSpPr>
        <p:spPr>
          <a:xfrm>
            <a:off x="378444" y="716754"/>
            <a:ext cx="5267180" cy="5159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0629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Discuss a grid-mapping </a:t>
            </a:r>
            <a:r>
              <a:rPr lang="en-US" sz="1600" dirty="0" err="1"/>
              <a:t>microdisturbance</a:t>
            </a:r>
            <a:r>
              <a:rPr lang="en-US" sz="1600" dirty="0"/>
              <a:t> project?  I can connect and advise. (In my opinion, this is </a:t>
            </a:r>
            <a:r>
              <a:rPr lang="en-US" sz="1600" u="sng" dirty="0"/>
              <a:t>the</a:t>
            </a:r>
            <a:r>
              <a:rPr lang="en-US" sz="1600" dirty="0"/>
              <a:t> important opportunity.)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Discuss measurements for detecting rehearsals of substation cyberattacks? Private discussion.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8A873E-7915-B813-902D-1DFFE052F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3979" y="750994"/>
            <a:ext cx="950492" cy="114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55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543D5-2F61-8A48-45A2-35177BB31FD3}"/>
              </a:ext>
            </a:extLst>
          </p:cNvPr>
          <p:cNvSpPr txBox="1">
            <a:spLocks/>
          </p:cNvSpPr>
          <p:nvPr/>
        </p:nvSpPr>
        <p:spPr>
          <a:xfrm>
            <a:off x="291886" y="806560"/>
            <a:ext cx="4000145" cy="937664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28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B96E01-E20B-0F56-4DF3-39ED7C3069B1}"/>
              </a:ext>
            </a:extLst>
          </p:cNvPr>
          <p:cNvSpPr txBox="1">
            <a:spLocks/>
          </p:cNvSpPr>
          <p:nvPr/>
        </p:nvSpPr>
        <p:spPr>
          <a:xfrm>
            <a:off x="291886" y="1744224"/>
            <a:ext cx="4084496" cy="43587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rgbClr val="78BE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Alex McEachern, IEEE Life Fellow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884BAC-4E4A-8925-ADCF-00DF3E401789}"/>
              </a:ext>
            </a:extLst>
          </p:cNvPr>
          <p:cNvSpPr txBox="1">
            <a:spLocks/>
          </p:cNvSpPr>
          <p:nvPr/>
        </p:nvSpPr>
        <p:spPr>
          <a:xfrm>
            <a:off x="291886" y="2132535"/>
            <a:ext cx="5151500" cy="1390791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0062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ALEX@MCEACHERN.com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0028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+1-510-295-8264</a:t>
            </a:r>
          </a:p>
          <a:p>
            <a:endParaRPr lang="en-US" dirty="0"/>
          </a:p>
        </p:txBody>
      </p:sp>
      <p:pic>
        <p:nvPicPr>
          <p:cNvPr id="5" name="Picture 2" descr="McEachern Laboratories Inc.">
            <a:extLst>
              <a:ext uri="{FF2B5EF4-FFF2-40B4-BE49-F238E27FC236}">
                <a16:creationId xmlns:a16="http://schemas.microsoft.com/office/drawing/2014/main" id="{FC122E04-6662-AF72-46EC-DF1AD7898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44" y="2827930"/>
            <a:ext cx="1874025" cy="43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A95FF8-2C11-EA8F-F973-A4724B879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9163" y="2180096"/>
            <a:ext cx="950492" cy="114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741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9D8D09-03FD-5AD9-E3AE-F6C1E7582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302" y="164959"/>
            <a:ext cx="5394042" cy="608911"/>
          </a:xfrm>
        </p:spPr>
        <p:txBody>
          <a:bodyPr/>
          <a:lstStyle/>
          <a:p>
            <a:r>
              <a:rPr lang="en-US" sz="2400" dirty="0" err="1"/>
              <a:t>GridSweep</a:t>
            </a:r>
            <a:r>
              <a:rPr lang="en-US" sz="2400" dirty="0"/>
              <a:t> is a new type of grid research instrument.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288C57E-B9C3-90F0-74D4-42C76FA91C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7975" y="1188539"/>
            <a:ext cx="5741464" cy="51593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4-year $4M U.S. Dept of Energy project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100% open-source</a:t>
            </a:r>
          </a:p>
          <a:p>
            <a:pPr marL="1028700" lvl="1" indent="-342900"/>
            <a:r>
              <a:rPr lang="en-US" sz="1800" dirty="0"/>
              <a:t>Hardware, firmware, software, data</a:t>
            </a:r>
          </a:p>
          <a:p>
            <a:pPr marL="1028700" lvl="1" indent="-342900"/>
            <a:r>
              <a:rPr lang="en-US" sz="1800" dirty="0"/>
              <a:t>LBNL has a loaner fleet of </a:t>
            </a:r>
            <a:r>
              <a:rPr lang="en-US" sz="1800" dirty="0" err="1"/>
              <a:t>GridSweep</a:t>
            </a:r>
            <a:r>
              <a:rPr lang="en-US" sz="1800" dirty="0"/>
              <a:t> instruments available.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Two independent grid edge functions:</a:t>
            </a:r>
          </a:p>
          <a:p>
            <a:pPr marL="1028700" lvl="1" indent="-342900"/>
            <a:r>
              <a:rPr lang="en-US" sz="1800" dirty="0" err="1"/>
              <a:t>Synchroprobing</a:t>
            </a:r>
            <a:r>
              <a:rPr lang="en-US" sz="1800" dirty="0"/>
              <a:t> the grid via 120-volt outlets.</a:t>
            </a:r>
          </a:p>
          <a:p>
            <a:pPr marL="1028700" lvl="1" indent="-342900"/>
            <a:r>
              <a:rPr lang="en-US" sz="1800" dirty="0"/>
              <a:t>Recording voltage </a:t>
            </a:r>
            <a:r>
              <a:rPr lang="en-US" sz="1800" dirty="0" err="1"/>
              <a:t>synchrowaveforms</a:t>
            </a:r>
            <a:r>
              <a:rPr lang="en-US" sz="1800" dirty="0"/>
              <a:t> on 120-volt outlets, at </a:t>
            </a:r>
            <a:r>
              <a:rPr lang="en-US" sz="1800" u="sng" dirty="0"/>
              <a:t>parts-per-billion</a:t>
            </a:r>
            <a:r>
              <a:rPr lang="en-US" sz="1800" dirty="0"/>
              <a:t> resolution.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C16BFD-2312-1A6B-68E6-72C7097FE49E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2AC3DC-9AAC-70A3-00E4-109B86EF6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120" y="57714"/>
            <a:ext cx="3517880" cy="437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786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148F4-4AE4-FABD-B64C-E6A617DA1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/>
              <a:t>GridSweep</a:t>
            </a:r>
            <a:r>
              <a:rPr lang="en-US" sz="2400" dirty="0"/>
              <a:t> applications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1C1B68-E01E-D7A8-39B4-85CC3469BB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652" y="974724"/>
            <a:ext cx="8515348" cy="515939"/>
          </a:xfrm>
        </p:spPr>
        <p:txBody>
          <a:bodyPr/>
          <a:lstStyle/>
          <a:p>
            <a:r>
              <a:rPr lang="en-US" sz="2000" dirty="0"/>
              <a:t>Using </a:t>
            </a:r>
            <a:r>
              <a:rPr lang="en-US" sz="2000" i="1" dirty="0"/>
              <a:t>only</a:t>
            </a:r>
            <a:r>
              <a:rPr lang="en-US" sz="2000" dirty="0"/>
              <a:t> grid edge (120-volt outlet) measurements: 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accent3">
                    <a:lumMod val="75000"/>
                  </a:schemeClr>
                </a:solidFill>
              </a:rPr>
              <a:t>Confirmed: </a:t>
            </a:r>
            <a:r>
              <a:rPr lang="en-US" sz="2000" dirty="0"/>
              <a:t>Measure </a:t>
            </a:r>
            <a:r>
              <a:rPr lang="en-US" sz="2000" u="sng" dirty="0"/>
              <a:t>risk of instability</a:t>
            </a:r>
            <a:r>
              <a:rPr lang="en-US" sz="2000" dirty="0"/>
              <a:t> on IBR-intensive feeders.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92D050"/>
                </a:solidFill>
              </a:rPr>
              <a:t>Research opportunity: </a:t>
            </a:r>
            <a:r>
              <a:rPr lang="en-US" sz="2000" u="sng" dirty="0" err="1"/>
              <a:t>Microdisturbances</a:t>
            </a:r>
            <a:r>
              <a:rPr lang="en-US" sz="2000" dirty="0"/>
              <a:t>: Map real-time grid configuration.</a:t>
            </a:r>
            <a:r>
              <a:rPr lang="en-US" sz="2000" dirty="0">
                <a:solidFill>
                  <a:srgbClr val="92D050"/>
                </a:solidFill>
              </a:rPr>
              <a:t> </a:t>
            </a:r>
            <a:r>
              <a:rPr lang="en-US" sz="2000" dirty="0"/>
              <a:t>Detect grid ignition faults. 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92D050"/>
                </a:solidFill>
              </a:rPr>
              <a:t>Research opportunity: </a:t>
            </a:r>
            <a:r>
              <a:rPr lang="en-US" sz="2000" dirty="0"/>
              <a:t>Detect substation </a:t>
            </a:r>
            <a:r>
              <a:rPr lang="en-US" sz="2000" u="sng" dirty="0"/>
              <a:t>cyberattack rehearsals</a:t>
            </a:r>
            <a:r>
              <a:rPr lang="en-US" sz="2000" b="0" dirty="0"/>
              <a:t> </a:t>
            </a:r>
            <a:r>
              <a:rPr lang="en-US" sz="2000" dirty="0"/>
              <a:t>using source impedance changes</a:t>
            </a:r>
            <a:endParaRPr lang="en-US" sz="2000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u="sng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D09EC9-888D-C7FB-30F5-AE5A3D137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2748" y="116854"/>
            <a:ext cx="1247721" cy="155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927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89C73-729E-871B-96FC-6BAFE4216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DAA2A-A1A6-7909-C534-4225C71C5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174057"/>
            <a:ext cx="7886700" cy="608911"/>
          </a:xfrm>
        </p:spPr>
        <p:txBody>
          <a:bodyPr/>
          <a:lstStyle/>
          <a:p>
            <a:r>
              <a:rPr lang="en-US" sz="2400" dirty="0"/>
              <a:t>New ideas about grid impedances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D83BB2-2F3D-070B-A422-C1DFFB78476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6807" y="1270426"/>
            <a:ext cx="8515348" cy="51593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Traditional grid measurements: voltages, currents, power flows.</a:t>
            </a:r>
          </a:p>
          <a:p>
            <a:pPr marL="1028700" lvl="1" indent="-342900"/>
            <a:r>
              <a:rPr lang="en-US" sz="1800" dirty="0"/>
              <a:t>Source impedance measurements were generally limited to arc-flash risks and protection device ratings.  But now other concerns are emerging.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Traditional source impedance:  transmission/distribution transformers &amp; lines, and to a lesser extent generators. </a:t>
            </a:r>
          </a:p>
          <a:p>
            <a:pPr marL="1028700" lvl="1" indent="-342900"/>
            <a:r>
              <a:rPr lang="en-US" sz="1800" dirty="0"/>
              <a:t>But now we have distributed generation and reconfigurable grids (and negative impedance loads like EV chargers, AI data centers, etc.)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Traditional source impedance: 50/60 Hz, or maybe up to 3 kHz(?)</a:t>
            </a:r>
          </a:p>
          <a:p>
            <a:pPr marL="1028700" lvl="1" indent="-342900"/>
            <a:r>
              <a:rPr lang="en-US" sz="1800" dirty="0"/>
              <a:t>But now we have important sub-synchronous (say, 1 Hz – 40 Hz) impedance concerns for stability and substation cyberattack detection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2000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u="sng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EAD77D-4749-7D5C-FB20-4073AD765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357" y="549560"/>
            <a:ext cx="2315284" cy="7579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25738D-BA70-FE15-58F6-1FD2F5834278}"/>
              </a:ext>
            </a:extLst>
          </p:cNvPr>
          <p:cNvSpPr txBox="1"/>
          <p:nvPr/>
        </p:nvSpPr>
        <p:spPr>
          <a:xfrm>
            <a:off x="737688" y="515779"/>
            <a:ext cx="824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???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9F81DD-74C3-4D57-9483-B2784A8E372B}"/>
              </a:ext>
            </a:extLst>
          </p:cNvPr>
          <p:cNvSpPr txBox="1"/>
          <p:nvPr/>
        </p:nvSpPr>
        <p:spPr>
          <a:xfrm>
            <a:off x="4471759" y="506563"/>
            <a:ext cx="47962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What about R(f)? L(f)?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What if the load impedance is negative?</a:t>
            </a:r>
          </a:p>
        </p:txBody>
      </p:sp>
    </p:spTree>
    <p:extLst>
      <p:ext uri="{BB962C8B-B14F-4D97-AF65-F5344CB8AC3E}">
        <p14:creationId xmlns:p14="http://schemas.microsoft.com/office/powerpoint/2010/main" val="200967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B3115B-B5FD-7F20-3D2D-2F85C05DA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1568754-64F9-9D25-21BC-3D89FA5E4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" y="-59140"/>
            <a:ext cx="8906656" cy="453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794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2443F-57F7-1DD8-1203-0DD9AF64D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25557B6-8E21-0165-610C-7C9A528E47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17"/>
          <a:stretch/>
        </p:blipFill>
        <p:spPr>
          <a:xfrm>
            <a:off x="1109283" y="3582855"/>
            <a:ext cx="6597153" cy="8910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274288-0AC9-9A28-7616-3ECD7D530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549" y="142083"/>
            <a:ext cx="8227158" cy="608911"/>
          </a:xfrm>
        </p:spPr>
        <p:txBody>
          <a:bodyPr/>
          <a:lstStyle/>
          <a:p>
            <a:r>
              <a:rPr lang="en-US" sz="2400" dirty="0">
                <a:solidFill>
                  <a:schemeClr val="accent1"/>
                </a:solidFill>
              </a:rPr>
              <a:t>Measure </a:t>
            </a:r>
            <a:r>
              <a:rPr lang="en-US" sz="2400" u="sng" dirty="0">
                <a:solidFill>
                  <a:schemeClr val="accent1"/>
                </a:solidFill>
              </a:rPr>
              <a:t>risk</a:t>
            </a:r>
            <a:r>
              <a:rPr lang="en-US" sz="2400" dirty="0">
                <a:solidFill>
                  <a:schemeClr val="accent1"/>
                </a:solidFill>
              </a:rPr>
              <a:t> of instability: active grid probing methods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B07E2A1-14E2-9A44-E657-747B6081C9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1960574"/>
              </p:ext>
            </p:extLst>
          </p:nvPr>
        </p:nvGraphicFramePr>
        <p:xfrm>
          <a:off x="690751" y="614497"/>
          <a:ext cx="7579045" cy="3018399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678538">
                  <a:extLst>
                    <a:ext uri="{9D8B030D-6E8A-4147-A177-3AD203B41FA5}">
                      <a16:colId xmlns:a16="http://schemas.microsoft.com/office/drawing/2014/main" val="3845064914"/>
                    </a:ext>
                  </a:extLst>
                </a:gridCol>
                <a:gridCol w="817121">
                  <a:extLst>
                    <a:ext uri="{9D8B030D-6E8A-4147-A177-3AD203B41FA5}">
                      <a16:colId xmlns:a16="http://schemas.microsoft.com/office/drawing/2014/main" val="344709487"/>
                    </a:ext>
                  </a:extLst>
                </a:gridCol>
                <a:gridCol w="1157660">
                  <a:extLst>
                    <a:ext uri="{9D8B030D-6E8A-4147-A177-3AD203B41FA5}">
                      <a16:colId xmlns:a16="http://schemas.microsoft.com/office/drawing/2014/main" val="180636639"/>
                    </a:ext>
                  </a:extLst>
                </a:gridCol>
                <a:gridCol w="968499">
                  <a:extLst>
                    <a:ext uri="{9D8B030D-6E8A-4147-A177-3AD203B41FA5}">
                      <a16:colId xmlns:a16="http://schemas.microsoft.com/office/drawing/2014/main" val="2522128845"/>
                    </a:ext>
                  </a:extLst>
                </a:gridCol>
                <a:gridCol w="1206786">
                  <a:extLst>
                    <a:ext uri="{9D8B030D-6E8A-4147-A177-3AD203B41FA5}">
                      <a16:colId xmlns:a16="http://schemas.microsoft.com/office/drawing/2014/main" val="853102431"/>
                    </a:ext>
                  </a:extLst>
                </a:gridCol>
                <a:gridCol w="1436512">
                  <a:extLst>
                    <a:ext uri="{9D8B030D-6E8A-4147-A177-3AD203B41FA5}">
                      <a16:colId xmlns:a16="http://schemas.microsoft.com/office/drawing/2014/main" val="1713514284"/>
                    </a:ext>
                  </a:extLst>
                </a:gridCol>
                <a:gridCol w="1313929">
                  <a:extLst>
                    <a:ext uri="{9D8B030D-6E8A-4147-A177-3AD203B41FA5}">
                      <a16:colId xmlns:a16="http://schemas.microsoft.com/office/drawing/2014/main" val="739727780"/>
                    </a:ext>
                  </a:extLst>
                </a:gridCol>
              </a:tblGrid>
              <a:tr h="693336"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51072" marR="51072" marT="25536" marB="25536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51072" marR="51072" marT="25536" marB="25536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Source</a:t>
                      </a:r>
                    </a:p>
                  </a:txBody>
                  <a:tcPr marL="51072" marR="51072" marT="25536" marB="25536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Stimulus</a:t>
                      </a:r>
                    </a:p>
                  </a:txBody>
                  <a:tcPr marL="51072" marR="51072" marT="25536" marB="25536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Measurement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devices</a:t>
                      </a:r>
                    </a:p>
                  </a:txBody>
                  <a:tcPr marL="51072" marR="51072" marT="25536" marB="25536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Measurement resolution</a:t>
                      </a:r>
                    </a:p>
                  </a:txBody>
                  <a:tcPr marL="51072" marR="51072" marT="25536" marB="25536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Noise extraction method</a:t>
                      </a:r>
                    </a:p>
                  </a:txBody>
                  <a:tcPr marL="51072" marR="51072" marT="25536" marB="25536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5148925"/>
                  </a:ext>
                </a:extLst>
              </a:tr>
              <a:tr h="724187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1980s-</a:t>
                      </a:r>
                    </a:p>
                  </a:txBody>
                  <a:tcPr marL="51072" marR="51072" marT="25536" marB="25536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/>
                    </a:p>
                  </a:txBody>
                  <a:tcPr marL="51072" marR="51072" marT="25536" marB="25536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Chief Joseph Brake</a:t>
                      </a:r>
                    </a:p>
                  </a:txBody>
                  <a:tcPr marL="51072" marR="51072" marT="25536" marB="25536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1 GW impulse</a:t>
                      </a:r>
                    </a:p>
                  </a:txBody>
                  <a:tcPr marL="51072" marR="51072" marT="25536" marB="25536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Fault recorders</a:t>
                      </a:r>
                    </a:p>
                  </a:txBody>
                  <a:tcPr marL="51072" marR="51072" marT="25536" marB="25536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1000 ppm  </a:t>
                      </a:r>
                    </a:p>
                    <a:p>
                      <a:pPr algn="ctr"/>
                      <a:r>
                        <a:rPr lang="en-US" sz="1500" dirty="0"/>
                        <a:t>0.1%</a:t>
                      </a:r>
                    </a:p>
                  </a:txBody>
                  <a:tcPr marL="51072" marR="51072" marT="25536" marB="25536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None</a:t>
                      </a:r>
                    </a:p>
                  </a:txBody>
                  <a:tcPr marL="51072" marR="51072" marT="25536" marB="25536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2699561"/>
                  </a:ext>
                </a:extLst>
              </a:tr>
              <a:tr h="693336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2015-</a:t>
                      </a:r>
                    </a:p>
                  </a:txBody>
                  <a:tcPr marL="51072" marR="51072" marT="25536" marB="25536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/>
                    </a:p>
                  </a:txBody>
                  <a:tcPr marL="51072" marR="51072" marT="25536" marB="25536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Grid Thumper</a:t>
                      </a:r>
                    </a:p>
                  </a:txBody>
                  <a:tcPr marL="51072" marR="51072" marT="25536" marB="25536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1 MW impulse</a:t>
                      </a:r>
                    </a:p>
                  </a:txBody>
                  <a:tcPr marL="51072" marR="51072" marT="25536" marB="25536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microPMUs</a:t>
                      </a:r>
                    </a:p>
                  </a:txBody>
                  <a:tcPr marL="51072" marR="51072" marT="25536" marB="25536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10 ppm    </a:t>
                      </a:r>
                    </a:p>
                    <a:p>
                      <a:pPr algn="ctr"/>
                      <a:r>
                        <a:rPr lang="en-US" sz="1500" dirty="0"/>
                        <a:t>0.001%</a:t>
                      </a:r>
                    </a:p>
                  </a:txBody>
                  <a:tcPr marL="51072" marR="51072" marT="25536" marB="25536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Time-synchronous demodulation</a:t>
                      </a:r>
                    </a:p>
                  </a:txBody>
                  <a:tcPr marL="51072" marR="51072" marT="25536" marB="25536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6508836"/>
                  </a:ext>
                </a:extLst>
              </a:tr>
              <a:tr h="864004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2022-</a:t>
                      </a:r>
                    </a:p>
                  </a:txBody>
                  <a:tcPr marL="51072" marR="51072" marT="25536" marB="25536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/>
                    </a:p>
                  </a:txBody>
                  <a:tcPr marL="51072" marR="51072" marT="25536" marB="25536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err="1"/>
                        <a:t>GridSweep</a:t>
                      </a:r>
                      <a:endParaRPr lang="en-US" sz="1500" b="1" dirty="0"/>
                    </a:p>
                  </a:txBody>
                  <a:tcPr marL="51072" marR="51072" marT="25536" marB="25536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1 kW</a:t>
                      </a:r>
                    </a:p>
                    <a:p>
                      <a:pPr algn="ctr"/>
                      <a:r>
                        <a:rPr lang="en-US" sz="1500" b="1" dirty="0"/>
                        <a:t>swept sine</a:t>
                      </a:r>
                    </a:p>
                  </a:txBody>
                  <a:tcPr marL="51072" marR="51072" marT="25536" marB="25536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err="1"/>
                        <a:t>GridSweep</a:t>
                      </a:r>
                      <a:endParaRPr lang="en-US" sz="1500" b="1" dirty="0"/>
                    </a:p>
                  </a:txBody>
                  <a:tcPr marL="51072" marR="51072" marT="25536" marB="25536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6 ppb  </a:t>
                      </a:r>
                    </a:p>
                    <a:p>
                      <a:pPr algn="ctr"/>
                      <a:r>
                        <a:rPr lang="en-US" sz="1500" b="1" dirty="0"/>
                        <a:t>0.0000006%</a:t>
                      </a:r>
                    </a:p>
                  </a:txBody>
                  <a:tcPr marL="51072" marR="51072" marT="25536" marB="25536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/>
                        <a:t>Single frequency</a:t>
                      </a:r>
                    </a:p>
                    <a:p>
                      <a:pPr algn="ctr"/>
                      <a:r>
                        <a:rPr lang="en-US" sz="1300" b="1" dirty="0"/>
                        <a:t>vector-synchronous demodulation</a:t>
                      </a:r>
                    </a:p>
                  </a:txBody>
                  <a:tcPr marL="51072" marR="51072" marT="25536" marB="25536"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8903196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52AF1231-9865-63AF-6DEE-1495C8F7EAB9}"/>
              </a:ext>
            </a:extLst>
          </p:cNvPr>
          <p:cNvGrpSpPr/>
          <p:nvPr/>
        </p:nvGrpSpPr>
        <p:grpSpPr>
          <a:xfrm>
            <a:off x="1462543" y="1506167"/>
            <a:ext cx="661211" cy="2028603"/>
            <a:chOff x="1292519" y="1986142"/>
            <a:chExt cx="1118566" cy="3418341"/>
          </a:xfrm>
        </p:grpSpPr>
        <p:graphicFrame>
          <p:nvGraphicFramePr>
            <p:cNvPr id="9" name="Object 8">
              <a:extLst>
                <a:ext uri="{FF2B5EF4-FFF2-40B4-BE49-F238E27FC236}">
                  <a16:creationId xmlns:a16="http://schemas.microsoft.com/office/drawing/2014/main" id="{0ED3E4A4-8911-5537-C4F9-3FC291BA004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03610582"/>
                </p:ext>
              </p:extLst>
            </p:nvPr>
          </p:nvGraphicFramePr>
          <p:xfrm>
            <a:off x="1292519" y="3126134"/>
            <a:ext cx="1109695" cy="9082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3" imgW="5985000" imgH="5082840" progId="Photoshop.Image.5">
                    <p:embed/>
                  </p:oleObj>
                </mc:Choice>
                <mc:Fallback>
                  <p:oleObj name="Image" r:id="rId3" imgW="5985000" imgH="5082840" progId="Photoshop.Image.5">
                    <p:embed/>
                    <p:pic>
                      <p:nvPicPr>
                        <p:cNvPr id="6" name="Object 5">
                          <a:extLst>
                            <a:ext uri="{FF2B5EF4-FFF2-40B4-BE49-F238E27FC236}">
                              <a16:creationId xmlns:a16="http://schemas.microsoft.com/office/drawing/2014/main" id="{FF15D7DE-E628-48C2-85B8-BE54119AEF7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292519" y="3126134"/>
                          <a:ext cx="1109695" cy="90820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>
              <a:extLst>
                <a:ext uri="{FF2B5EF4-FFF2-40B4-BE49-F238E27FC236}">
                  <a16:creationId xmlns:a16="http://schemas.microsoft.com/office/drawing/2014/main" id="{55E94302-F864-AFE9-7D4E-55F794470B8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87688700"/>
                </p:ext>
              </p:extLst>
            </p:nvPr>
          </p:nvGraphicFramePr>
          <p:xfrm>
            <a:off x="1300381" y="1986142"/>
            <a:ext cx="1110704" cy="8906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5" imgW="5082840" imgH="4282200" progId="Photoshop.Image.5">
                    <p:embed/>
                  </p:oleObj>
                </mc:Choice>
                <mc:Fallback>
                  <p:oleObj name="Image" r:id="rId5" imgW="5082840" imgH="4282200" progId="Photoshop.Image.5">
                    <p:embed/>
                    <p:pic>
                      <p:nvPicPr>
                        <p:cNvPr id="7" name="Object 6">
                          <a:extLst>
                            <a:ext uri="{FF2B5EF4-FFF2-40B4-BE49-F238E27FC236}">
                              <a16:creationId xmlns:a16="http://schemas.microsoft.com/office/drawing/2014/main" id="{6D8EE433-0B60-4005-96D0-6D1221A71BD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300381" y="1986142"/>
                          <a:ext cx="1110704" cy="89066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884778-8F91-2348-4030-80499D155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85143" y="4203031"/>
              <a:ext cx="965453" cy="12014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5563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63C0B4-06FB-4D8D-096D-B7E70C69D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4FF7F88-02DE-9D22-725B-367CFEFC7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89" y="750994"/>
            <a:ext cx="1769595" cy="18941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DADE15-800C-8660-20B4-322136E15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549" y="142083"/>
            <a:ext cx="8227158" cy="608911"/>
          </a:xfrm>
        </p:spPr>
        <p:txBody>
          <a:bodyPr/>
          <a:lstStyle/>
          <a:p>
            <a:r>
              <a:rPr lang="en-US" sz="2400" dirty="0">
                <a:solidFill>
                  <a:schemeClr val="accent1"/>
                </a:solidFill>
              </a:rPr>
              <a:t>Measure </a:t>
            </a:r>
            <a:r>
              <a:rPr lang="en-US" sz="2400" u="sng" dirty="0">
                <a:solidFill>
                  <a:schemeClr val="accent1"/>
                </a:solidFill>
              </a:rPr>
              <a:t>risk</a:t>
            </a:r>
            <a:r>
              <a:rPr lang="en-US" sz="2400" dirty="0">
                <a:solidFill>
                  <a:schemeClr val="accent1"/>
                </a:solidFill>
              </a:rPr>
              <a:t> of instability: </a:t>
            </a:r>
            <a:r>
              <a:rPr lang="en-US" sz="2400" dirty="0" err="1">
                <a:solidFill>
                  <a:schemeClr val="accent1"/>
                </a:solidFill>
              </a:rPr>
              <a:t>GridSweep</a:t>
            </a:r>
            <a:r>
              <a:rPr lang="en-US" sz="2400" dirty="0">
                <a:solidFill>
                  <a:schemeClr val="accent1"/>
                </a:solidFill>
              </a:rPr>
              <a:t> results for IBR’s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E7D316-EBB6-5E8E-5E9B-B901F5E6E62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218" y="590867"/>
            <a:ext cx="3631359" cy="2214388"/>
          </a:xfrm>
          <a:prstGeom prst="rect">
            <a:avLst/>
          </a:prstGeom>
          <a:ln>
            <a:solidFill>
              <a:srgbClr val="002854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F2AC00-7891-5F6A-2133-74BA75F700F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351" y="2152847"/>
            <a:ext cx="3634727" cy="22980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E33315-BB48-A154-0F6D-39F193BB1BC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77" y="1432693"/>
            <a:ext cx="3484864" cy="2572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44522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D4CE8-E062-9F8D-7A1D-4D2CF6215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CF196-4581-4E67-D6B9-F484C2D73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188" y="1327046"/>
            <a:ext cx="7497170" cy="608911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“</a:t>
            </a:r>
            <a:r>
              <a:rPr lang="en-US" sz="2400" dirty="0" err="1">
                <a:solidFill>
                  <a:schemeClr val="accent1"/>
                </a:solidFill>
              </a:rPr>
              <a:t>Microdisturbances</a:t>
            </a:r>
            <a:r>
              <a:rPr lang="en-US" sz="2400" dirty="0">
                <a:solidFill>
                  <a:schemeClr val="accent1"/>
                </a:solidFill>
              </a:rPr>
              <a:t> for grid state measurement” </a:t>
            </a:r>
            <a:br>
              <a:rPr lang="en-US" sz="2400" dirty="0">
                <a:solidFill>
                  <a:schemeClr val="accent1"/>
                </a:solidFill>
              </a:rPr>
            </a:b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000" dirty="0">
                <a:solidFill>
                  <a:schemeClr val="accent1"/>
                </a:solidFill>
              </a:rPr>
              <a:t>A proposed new application for grid edge </a:t>
            </a:r>
            <a:r>
              <a:rPr lang="en-US" sz="2000" dirty="0" err="1">
                <a:solidFill>
                  <a:schemeClr val="accent1"/>
                </a:solidFill>
              </a:rPr>
              <a:t>synchrowaveforms</a:t>
            </a:r>
            <a:r>
              <a:rPr lang="en-US" sz="2000" dirty="0">
                <a:solidFill>
                  <a:schemeClr val="accent1"/>
                </a:solidFill>
              </a:rPr>
              <a:t>.</a:t>
            </a:r>
            <a:br>
              <a:rPr lang="en-US" sz="2000" dirty="0">
                <a:solidFill>
                  <a:schemeClr val="accent1"/>
                </a:solidFill>
              </a:rPr>
            </a:b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E88DEE-075F-E1B3-B76F-E629FB7229A8}"/>
              </a:ext>
            </a:extLst>
          </p:cNvPr>
          <p:cNvSpPr txBox="1"/>
          <p:nvPr/>
        </p:nvSpPr>
        <p:spPr>
          <a:xfrm>
            <a:off x="2286000" y="239931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1800" b="1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F4214BA-9396-6771-C893-42BF78F7D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4426" y="3279995"/>
            <a:ext cx="3852486" cy="103392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1084349-CAFC-A788-E77A-885E3E16C4E7}"/>
              </a:ext>
            </a:extLst>
          </p:cNvPr>
          <p:cNvSpPr txBox="1"/>
          <p:nvPr/>
        </p:nvSpPr>
        <p:spPr>
          <a:xfrm>
            <a:off x="3217338" y="3479095"/>
            <a:ext cx="33787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aseline="30000" dirty="0">
                <a:solidFill>
                  <a:schemeClr val="tx2">
                    <a:lumMod val="75000"/>
                  </a:schemeClr>
                </a:solidFill>
              </a:rPr>
              <a:t>Red: Medium voltage           </a:t>
            </a:r>
            <a:r>
              <a:rPr lang="en-US" sz="1400" baseline="30000" dirty="0">
                <a:solidFill>
                  <a:schemeClr val="accent5">
                    <a:lumMod val="75000"/>
                  </a:schemeClr>
                </a:solidFill>
              </a:rPr>
              <a:t>Blue: Grid edge voltage (120V)</a:t>
            </a: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7A388E-07DC-EAF6-1400-103C39280ADF}"/>
              </a:ext>
            </a:extLst>
          </p:cNvPr>
          <p:cNvSpPr txBox="1"/>
          <p:nvPr/>
        </p:nvSpPr>
        <p:spPr>
          <a:xfrm>
            <a:off x="6536912" y="3516572"/>
            <a:ext cx="1394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Source of graph:</a:t>
            </a:r>
          </a:p>
          <a:p>
            <a:r>
              <a:rPr lang="en-US" sz="800" dirty="0"/>
              <a:t>Prof. Hamed </a:t>
            </a:r>
            <a:r>
              <a:rPr lang="en-US" sz="800" dirty="0" err="1"/>
              <a:t>Mohsenian</a:t>
            </a:r>
            <a:r>
              <a:rPr lang="en-US" sz="800" dirty="0"/>
              <a:t>-Rad</a:t>
            </a:r>
          </a:p>
          <a:p>
            <a:r>
              <a:rPr lang="en-US" sz="800" dirty="0"/>
              <a:t>U.C. Riverside</a:t>
            </a:r>
          </a:p>
        </p:txBody>
      </p:sp>
    </p:spTree>
    <p:extLst>
      <p:ext uri="{BB962C8B-B14F-4D97-AF65-F5344CB8AC3E}">
        <p14:creationId xmlns:p14="http://schemas.microsoft.com/office/powerpoint/2010/main" val="1361288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B7940-AFE8-CD14-0456-5E46FDD0E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7FED7-C999-950C-B5AE-08BD52EB8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549" y="142083"/>
            <a:ext cx="7886700" cy="608911"/>
          </a:xfrm>
        </p:spPr>
        <p:txBody>
          <a:bodyPr/>
          <a:lstStyle/>
          <a:p>
            <a:r>
              <a:rPr lang="en-US" sz="2400" dirty="0">
                <a:solidFill>
                  <a:schemeClr val="accent1"/>
                </a:solidFill>
              </a:rPr>
              <a:t>“</a:t>
            </a:r>
            <a:r>
              <a:rPr lang="en-US" sz="2400" dirty="0" err="1">
                <a:solidFill>
                  <a:schemeClr val="accent1"/>
                </a:solidFill>
              </a:rPr>
              <a:t>Microdisturbance</a:t>
            </a:r>
            <a:r>
              <a:rPr lang="en-US" sz="2400" dirty="0">
                <a:solidFill>
                  <a:schemeClr val="accent1"/>
                </a:solidFill>
              </a:rPr>
              <a:t>” concept &amp; application</a:t>
            </a:r>
            <a:br>
              <a:rPr lang="en-US" sz="2400" dirty="0">
                <a:solidFill>
                  <a:schemeClr val="accent1"/>
                </a:solidFill>
              </a:rPr>
            </a:br>
            <a:endParaRPr lang="en-US" sz="1800" dirty="0">
              <a:solidFill>
                <a:schemeClr val="accent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2CF55F-C87B-CA5A-35B6-B98761A0A5DB}"/>
              </a:ext>
            </a:extLst>
          </p:cNvPr>
          <p:cNvSpPr txBox="1"/>
          <p:nvPr/>
        </p:nvSpPr>
        <p:spPr>
          <a:xfrm>
            <a:off x="2286000" y="239931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18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9B1404-625C-197A-51D5-362DF9CF17C7}"/>
              </a:ext>
            </a:extLst>
          </p:cNvPr>
          <p:cNvSpPr txBox="1"/>
          <p:nvPr/>
        </p:nvSpPr>
        <p:spPr>
          <a:xfrm>
            <a:off x="41574" y="667407"/>
            <a:ext cx="90288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baseline="30000" dirty="0"/>
              <a:t>Proposed definition of “</a:t>
            </a:r>
            <a:r>
              <a:rPr lang="en-US" sz="2400" b="1" i="1" baseline="30000" dirty="0" err="1"/>
              <a:t>microdisturbance</a:t>
            </a:r>
            <a:r>
              <a:rPr lang="en-US" sz="2400" b="1" i="1" baseline="30000" dirty="0"/>
              <a:t>”:</a:t>
            </a:r>
          </a:p>
          <a:p>
            <a:r>
              <a:rPr lang="en-US" sz="2400" b="1" i="1" baseline="30000" dirty="0"/>
              <a:t>any power quality disturbance that is detectable, but is too tiny to disrupt or damage any sensitive load.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B35455-D235-B9B6-CCA6-E497BFC14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65" y="1530930"/>
            <a:ext cx="1964407" cy="26921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C58218-656A-04D1-0A1A-88924DDDE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713" y="1530930"/>
            <a:ext cx="1985986" cy="27425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C14FF92-3C1E-760F-31A2-63000723E4BD}"/>
              </a:ext>
            </a:extLst>
          </p:cNvPr>
          <p:cNvSpPr txBox="1"/>
          <p:nvPr/>
        </p:nvSpPr>
        <p:spPr>
          <a:xfrm>
            <a:off x="3022074" y="1193896"/>
            <a:ext cx="15672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baseline="30000" dirty="0" err="1"/>
              <a:t>Microdisturbance</a:t>
            </a:r>
            <a:r>
              <a:rPr lang="en-US" sz="1800" b="1" i="1" baseline="30000" dirty="0"/>
              <a:t> #2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8732AE-838D-9A7D-4C53-BDF2D12C7F83}"/>
              </a:ext>
            </a:extLst>
          </p:cNvPr>
          <p:cNvSpPr txBox="1"/>
          <p:nvPr/>
        </p:nvSpPr>
        <p:spPr>
          <a:xfrm>
            <a:off x="955120" y="1200345"/>
            <a:ext cx="15672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baseline="30000" dirty="0" err="1"/>
              <a:t>Microdisturbance</a:t>
            </a:r>
            <a:r>
              <a:rPr lang="en-US" sz="1800" b="1" i="1" baseline="30000" dirty="0"/>
              <a:t> #1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7E3B87-B6C7-BFFE-94FA-77D6A3114EAE}"/>
              </a:ext>
            </a:extLst>
          </p:cNvPr>
          <p:cNvSpPr txBox="1"/>
          <p:nvPr/>
        </p:nvSpPr>
        <p:spPr>
          <a:xfrm>
            <a:off x="1010801" y="1462973"/>
            <a:ext cx="15672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1" baseline="30000" dirty="0"/>
              <a:t>Medium voltage RMS</a:t>
            </a:r>
            <a:endParaRPr lang="en-US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DE85C5-0615-B9F4-D329-B8F3841E9BDF}"/>
              </a:ext>
            </a:extLst>
          </p:cNvPr>
          <p:cNvSpPr txBox="1"/>
          <p:nvPr/>
        </p:nvSpPr>
        <p:spPr>
          <a:xfrm>
            <a:off x="3195652" y="1463011"/>
            <a:ext cx="15672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1" baseline="30000" dirty="0"/>
              <a:t>Medium voltage RMS</a:t>
            </a:r>
            <a:endParaRPr lang="en-US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2C4EEF-492E-BE57-1FFA-C0ED3D5A261C}"/>
              </a:ext>
            </a:extLst>
          </p:cNvPr>
          <p:cNvSpPr txBox="1"/>
          <p:nvPr/>
        </p:nvSpPr>
        <p:spPr>
          <a:xfrm>
            <a:off x="2951746" y="2831148"/>
            <a:ext cx="16657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1" baseline="30000" dirty="0"/>
              <a:t>Grid edge voltage RMS (120V)</a:t>
            </a:r>
            <a:endParaRPr lang="en-US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44BFCE-7D8D-1F46-6DB7-50C01C2FEE8A}"/>
              </a:ext>
            </a:extLst>
          </p:cNvPr>
          <p:cNvSpPr txBox="1"/>
          <p:nvPr/>
        </p:nvSpPr>
        <p:spPr>
          <a:xfrm>
            <a:off x="844269" y="2796702"/>
            <a:ext cx="16714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1" baseline="30000" dirty="0"/>
              <a:t>Grid edge voltage RMS (120V)</a:t>
            </a:r>
            <a:endParaRPr lang="en-US" sz="14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2EB0A35-278F-D3F6-DF83-37C00CBDF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1757" y="1473941"/>
            <a:ext cx="3852486" cy="103392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79B6FA9-ED38-56A5-364F-F455C2561041}"/>
              </a:ext>
            </a:extLst>
          </p:cNvPr>
          <p:cNvSpPr txBox="1"/>
          <p:nvPr/>
        </p:nvSpPr>
        <p:spPr>
          <a:xfrm>
            <a:off x="6121927" y="1211567"/>
            <a:ext cx="15672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baseline="30000" dirty="0" err="1"/>
              <a:t>Microdisturbance</a:t>
            </a:r>
            <a:r>
              <a:rPr lang="en-US" sz="1800" b="1" i="1" baseline="30000" dirty="0"/>
              <a:t> #3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55E159-5401-6DD0-FBA4-FA608B876654}"/>
              </a:ext>
            </a:extLst>
          </p:cNvPr>
          <p:cNvSpPr txBox="1"/>
          <p:nvPr/>
        </p:nvSpPr>
        <p:spPr>
          <a:xfrm>
            <a:off x="5323668" y="1940446"/>
            <a:ext cx="33787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aseline="30000" dirty="0">
                <a:solidFill>
                  <a:schemeClr val="tx2">
                    <a:lumMod val="75000"/>
                  </a:schemeClr>
                </a:solidFill>
              </a:rPr>
              <a:t>Red: Medium voltage           </a:t>
            </a:r>
            <a:r>
              <a:rPr lang="en-US" sz="1400" baseline="30000" dirty="0">
                <a:solidFill>
                  <a:schemeClr val="accent5">
                    <a:lumMod val="75000"/>
                  </a:schemeClr>
                </a:solidFill>
              </a:rPr>
              <a:t>Blue: Grid edge voltage (120V)</a:t>
            </a: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2D240E6-6B73-F150-2400-BDB4241FB1AF}"/>
              </a:ext>
            </a:extLst>
          </p:cNvPr>
          <p:cNvSpPr txBox="1"/>
          <p:nvPr/>
        </p:nvSpPr>
        <p:spPr>
          <a:xfrm>
            <a:off x="5658185" y="2706652"/>
            <a:ext cx="3397325" cy="15491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baseline="30000" dirty="0"/>
              <a:t>Cheap &amp; simple &amp; easy-to-install sensors should be developed.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b="1" baseline="30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baseline="30000" dirty="0"/>
              <a:t>Grid state estimation consists of  </a:t>
            </a:r>
            <a:r>
              <a:rPr lang="en-US" b="1" u="sng" baseline="30000" dirty="0"/>
              <a:t>correlation</a:t>
            </a:r>
            <a:r>
              <a:rPr lang="en-US" b="1" baseline="30000" dirty="0"/>
              <a:t> between simultaneously observed grid-edge </a:t>
            </a:r>
            <a:r>
              <a:rPr lang="en-US" b="1" baseline="30000" dirty="0" err="1"/>
              <a:t>microdisturbances</a:t>
            </a:r>
            <a:r>
              <a:rPr lang="en-US" b="1" baseline="30000" dirty="0"/>
              <a:t>,  observed at a population of locations around the grid.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b="1" baseline="30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baseline="30000" dirty="0"/>
              <a:t>What does it take for real-time </a:t>
            </a:r>
            <a:r>
              <a:rPr lang="en-US" b="1" baseline="30000" dirty="0" err="1"/>
              <a:t>corellation</a:t>
            </a:r>
            <a:r>
              <a:rPr lang="en-US" b="1" baseline="30000" dirty="0"/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831D09F-2FC8-D77D-E91E-1B2F862A898C}"/>
              </a:ext>
            </a:extLst>
          </p:cNvPr>
          <p:cNvSpPr txBox="1"/>
          <p:nvPr/>
        </p:nvSpPr>
        <p:spPr>
          <a:xfrm>
            <a:off x="4509114" y="3637022"/>
            <a:ext cx="1394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Source of graphs:</a:t>
            </a:r>
          </a:p>
          <a:p>
            <a:r>
              <a:rPr lang="en-US" sz="800" dirty="0"/>
              <a:t>Prof. Hamed </a:t>
            </a:r>
            <a:r>
              <a:rPr lang="en-US" sz="800" dirty="0" err="1"/>
              <a:t>Mohsenian</a:t>
            </a:r>
            <a:r>
              <a:rPr lang="en-US" sz="800" dirty="0"/>
              <a:t>-Rad</a:t>
            </a:r>
          </a:p>
          <a:p>
            <a:r>
              <a:rPr lang="en-US" sz="800" dirty="0"/>
              <a:t>U.C. Riverside</a:t>
            </a:r>
          </a:p>
        </p:txBody>
      </p:sp>
    </p:spTree>
    <p:extLst>
      <p:ext uri="{BB962C8B-B14F-4D97-AF65-F5344CB8AC3E}">
        <p14:creationId xmlns:p14="http://schemas.microsoft.com/office/powerpoint/2010/main" val="5571725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idEdge">
      <a:dk1>
        <a:srgbClr val="5B4D89"/>
      </a:dk1>
      <a:lt1>
        <a:srgbClr val="FFFFFF"/>
      </a:lt1>
      <a:dk2>
        <a:srgbClr val="F36F32"/>
      </a:dk2>
      <a:lt2>
        <a:srgbClr val="E7E6E6"/>
      </a:lt2>
      <a:accent1>
        <a:srgbClr val="5B4D89"/>
      </a:accent1>
      <a:accent2>
        <a:srgbClr val="F36F32"/>
      </a:accent2>
      <a:accent3>
        <a:srgbClr val="68A753"/>
      </a:accent3>
      <a:accent4>
        <a:srgbClr val="FEC532"/>
      </a:accent4>
      <a:accent5>
        <a:srgbClr val="00A3C8"/>
      </a:accent5>
      <a:accent6>
        <a:srgbClr val="262626"/>
      </a:accent6>
      <a:hlink>
        <a:srgbClr val="F36F32"/>
      </a:hlink>
      <a:folHlink>
        <a:srgbClr val="777777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EEETD22-0009_Exhibitor_Sales_Tools_P2" id="{01E84CF2-EE09-9248-9C6C-82E1B878B97A}" vid="{4DFCA093-3726-9C46-8892-4C90333F30FB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2_Custom Design">
  <a:themeElements>
    <a:clrScheme name="GridEdge">
      <a:dk1>
        <a:srgbClr val="5B4D89"/>
      </a:dk1>
      <a:lt1>
        <a:srgbClr val="FFFFFF"/>
      </a:lt1>
      <a:dk2>
        <a:srgbClr val="F36F32"/>
      </a:dk2>
      <a:lt2>
        <a:srgbClr val="E7E6E6"/>
      </a:lt2>
      <a:accent1>
        <a:srgbClr val="5B4D89"/>
      </a:accent1>
      <a:accent2>
        <a:srgbClr val="F36F32"/>
      </a:accent2>
      <a:accent3>
        <a:srgbClr val="68A753"/>
      </a:accent3>
      <a:accent4>
        <a:srgbClr val="FEC532"/>
      </a:accent4>
      <a:accent5>
        <a:srgbClr val="00A3C8"/>
      </a:accent5>
      <a:accent6>
        <a:srgbClr val="262626"/>
      </a:accent6>
      <a:hlink>
        <a:srgbClr val="F36F32"/>
      </a:hlink>
      <a:folHlink>
        <a:srgbClr val="77777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EEETD22-0009_Exhibitor_Sales_Tools_P2" id="{01E84CF2-EE09-9248-9C6C-82E1B878B97A}" vid="{F3D63274-5548-444D-A009-55434269792D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3339</TotalTime>
  <Words>809</Words>
  <Application>Microsoft Office PowerPoint</Application>
  <PresentationFormat>On-screen Show (16:9)</PresentationFormat>
  <Paragraphs>126</Paragraphs>
  <Slides>15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Aptos</vt:lpstr>
      <vt:lpstr>Arial</vt:lpstr>
      <vt:lpstr>Calibri</vt:lpstr>
      <vt:lpstr>Office Theme</vt:lpstr>
      <vt:lpstr>1_Custom Design</vt:lpstr>
      <vt:lpstr>Custom Design</vt:lpstr>
      <vt:lpstr>4_Custom Design</vt:lpstr>
      <vt:lpstr>3_Custom Design</vt:lpstr>
      <vt:lpstr>2_Custom Design</vt:lpstr>
      <vt:lpstr>Image</vt:lpstr>
      <vt:lpstr>PowerPoint Presentation</vt:lpstr>
      <vt:lpstr>GridSweep is a new type of grid research instrument.</vt:lpstr>
      <vt:lpstr>GridSweep applications</vt:lpstr>
      <vt:lpstr>New ideas about grid impedances</vt:lpstr>
      <vt:lpstr>PowerPoint Presentation</vt:lpstr>
      <vt:lpstr>Measure risk of instability: active grid probing methods</vt:lpstr>
      <vt:lpstr>Measure risk of instability: GridSweep results for IBR’s</vt:lpstr>
      <vt:lpstr>“Microdisturbances for grid state measurement”   A proposed new application for grid edge synchrowaveforms. </vt:lpstr>
      <vt:lpstr>“Microdisturbance” concept &amp; application </vt:lpstr>
      <vt:lpstr>Microdisturbance correlation: Computing &amp; comms required for ‘n’ GridSweep-scale 120-volt sensors</vt:lpstr>
      <vt:lpstr>Three calls for action!</vt:lpstr>
      <vt:lpstr>Calls for action! (1) </vt:lpstr>
      <vt:lpstr>Calls for action! (2) </vt:lpstr>
      <vt:lpstr>Calls for action! (3)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Schrichte</dc:creator>
  <cp:lastModifiedBy>Alex McEachern</cp:lastModifiedBy>
  <cp:revision>48</cp:revision>
  <cp:lastPrinted>2024-12-30T18:21:23Z</cp:lastPrinted>
  <dcterms:created xsi:type="dcterms:W3CDTF">2021-11-17T21:04:28Z</dcterms:created>
  <dcterms:modified xsi:type="dcterms:W3CDTF">2024-12-30T18:34:14Z</dcterms:modified>
</cp:coreProperties>
</file>